
<file path=[Content_Types].xml><?xml version="1.0" encoding="utf-8"?>
<Types xmlns="http://schemas.openxmlformats.org/package/2006/content-types">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handoutMasterIdLst>
    <p:handoutMasterId r:id="rId52"/>
  </p:handoutMasterIdLst>
  <p:sldIdLst>
    <p:sldId id="297" r:id="rId2"/>
    <p:sldId id="306" r:id="rId3"/>
    <p:sldId id="298" r:id="rId4"/>
    <p:sldId id="299" r:id="rId5"/>
    <p:sldId id="300" r:id="rId6"/>
    <p:sldId id="301" r:id="rId7"/>
    <p:sldId id="302" r:id="rId8"/>
    <p:sldId id="303" r:id="rId9"/>
    <p:sldId id="304" r:id="rId10"/>
    <p:sldId id="256" r:id="rId11"/>
    <p:sldId id="258" r:id="rId12"/>
    <p:sldId id="257" r:id="rId13"/>
    <p:sldId id="271" r:id="rId14"/>
    <p:sldId id="259" r:id="rId15"/>
    <p:sldId id="294" r:id="rId16"/>
    <p:sldId id="295" r:id="rId17"/>
    <p:sldId id="296" r:id="rId18"/>
    <p:sldId id="260" r:id="rId19"/>
    <p:sldId id="272" r:id="rId20"/>
    <p:sldId id="261" r:id="rId21"/>
    <p:sldId id="262" r:id="rId22"/>
    <p:sldId id="263" r:id="rId23"/>
    <p:sldId id="264" r:id="rId24"/>
    <p:sldId id="273" r:id="rId25"/>
    <p:sldId id="265" r:id="rId26"/>
    <p:sldId id="308" r:id="rId27"/>
    <p:sldId id="307" r:id="rId28"/>
    <p:sldId id="318" r:id="rId29"/>
    <p:sldId id="277" r:id="rId30"/>
    <p:sldId id="278" r:id="rId31"/>
    <p:sldId id="280" r:id="rId32"/>
    <p:sldId id="281" r:id="rId33"/>
    <p:sldId id="282" r:id="rId34"/>
    <p:sldId id="283" r:id="rId35"/>
    <p:sldId id="313" r:id="rId36"/>
    <p:sldId id="314" r:id="rId37"/>
    <p:sldId id="311" r:id="rId38"/>
    <p:sldId id="312" r:id="rId39"/>
    <p:sldId id="315" r:id="rId40"/>
    <p:sldId id="284" r:id="rId41"/>
    <p:sldId id="285" r:id="rId42"/>
    <p:sldId id="316" r:id="rId43"/>
    <p:sldId id="309" r:id="rId44"/>
    <p:sldId id="310" r:id="rId45"/>
    <p:sldId id="317" r:id="rId46"/>
    <p:sldId id="289" r:id="rId47"/>
    <p:sldId id="290" r:id="rId48"/>
    <p:sldId id="274" r:id="rId49"/>
    <p:sldId id="276" r:id="rId50"/>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92"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698" cy="480226"/>
          </a:xfrm>
          <a:prstGeom prst="rect">
            <a:avLst/>
          </a:prstGeom>
        </p:spPr>
        <p:txBody>
          <a:bodyPr vert="horz" lIns="96663" tIns="48332" rIns="96663" bIns="48332" rtlCol="0"/>
          <a:lstStyle>
            <a:lvl1pPr algn="l" eaLnBrk="1" hangingPunct="1">
              <a:defRPr sz="1300">
                <a:latin typeface="Arial" charset="0"/>
              </a:defRPr>
            </a:lvl1pPr>
          </a:lstStyle>
          <a:p>
            <a:pPr>
              <a:defRPr/>
            </a:pPr>
            <a:endParaRPr lang="en-US"/>
          </a:p>
        </p:txBody>
      </p:sp>
      <p:sp>
        <p:nvSpPr>
          <p:cNvPr id="3" name="Date Placeholder 2"/>
          <p:cNvSpPr>
            <a:spLocks noGrp="1"/>
          </p:cNvSpPr>
          <p:nvPr>
            <p:ph type="dt" sz="quarter" idx="1"/>
          </p:nvPr>
        </p:nvSpPr>
        <p:spPr>
          <a:xfrm>
            <a:off x="4143832" y="0"/>
            <a:ext cx="3169698" cy="480226"/>
          </a:xfrm>
          <a:prstGeom prst="rect">
            <a:avLst/>
          </a:prstGeom>
        </p:spPr>
        <p:txBody>
          <a:bodyPr vert="horz" lIns="96663" tIns="48332" rIns="96663" bIns="48332" rtlCol="0"/>
          <a:lstStyle>
            <a:lvl1pPr algn="r" eaLnBrk="1" hangingPunct="1">
              <a:defRPr sz="1300">
                <a:latin typeface="Arial" charset="0"/>
              </a:defRPr>
            </a:lvl1pPr>
          </a:lstStyle>
          <a:p>
            <a:pPr>
              <a:defRPr/>
            </a:pPr>
            <a:fld id="{644ACFF7-BFAF-48F2-B0F8-DF9B28EF95CD}" type="datetimeFigureOut">
              <a:rPr lang="en-US"/>
              <a:pPr>
                <a:defRPr/>
              </a:pPr>
              <a:t>9/27/2017</a:t>
            </a:fld>
            <a:endParaRPr lang="en-US"/>
          </a:p>
        </p:txBody>
      </p:sp>
      <p:sp>
        <p:nvSpPr>
          <p:cNvPr id="4" name="Footer Placeholder 3"/>
          <p:cNvSpPr>
            <a:spLocks noGrp="1"/>
          </p:cNvSpPr>
          <p:nvPr>
            <p:ph type="ftr" sz="quarter" idx="2"/>
          </p:nvPr>
        </p:nvSpPr>
        <p:spPr>
          <a:xfrm>
            <a:off x="0" y="9119325"/>
            <a:ext cx="3169698" cy="480226"/>
          </a:xfrm>
          <a:prstGeom prst="rect">
            <a:avLst/>
          </a:prstGeom>
        </p:spPr>
        <p:txBody>
          <a:bodyPr vert="horz" lIns="96663" tIns="48332" rIns="96663" bIns="48332" rtlCol="0" anchor="b"/>
          <a:lstStyle>
            <a:lvl1pPr algn="l" eaLnBrk="1" hangingPunct="1">
              <a:defRPr sz="1300">
                <a:latin typeface="Arial" charset="0"/>
              </a:defRPr>
            </a:lvl1pPr>
          </a:lstStyle>
          <a:p>
            <a:pPr>
              <a:defRPr/>
            </a:pPr>
            <a:endParaRPr lang="en-US"/>
          </a:p>
        </p:txBody>
      </p:sp>
      <p:sp>
        <p:nvSpPr>
          <p:cNvPr id="5" name="Slide Number Placeholder 4"/>
          <p:cNvSpPr>
            <a:spLocks noGrp="1"/>
          </p:cNvSpPr>
          <p:nvPr>
            <p:ph type="sldNum" sz="quarter" idx="3"/>
          </p:nvPr>
        </p:nvSpPr>
        <p:spPr>
          <a:xfrm>
            <a:off x="4143832" y="9119325"/>
            <a:ext cx="3169698" cy="480226"/>
          </a:xfrm>
          <a:prstGeom prst="rect">
            <a:avLst/>
          </a:prstGeom>
        </p:spPr>
        <p:txBody>
          <a:bodyPr vert="horz" wrap="square" lIns="96663" tIns="48332" rIns="96663" bIns="48332" numCol="1" anchor="b" anchorCtr="0" compatLnSpc="1">
            <a:prstTxWarp prst="textNoShape">
              <a:avLst/>
            </a:prstTxWarp>
          </a:bodyPr>
          <a:lstStyle>
            <a:lvl1pPr algn="r" eaLnBrk="1" hangingPunct="1">
              <a:defRPr sz="1300"/>
            </a:lvl1pPr>
          </a:lstStyle>
          <a:p>
            <a:pPr>
              <a:defRPr/>
            </a:pPr>
            <a:fld id="{734428AB-969D-4E71-8C2B-E5AC89635F53}" type="slidenum">
              <a:rPr lang="en-US" altLang="en-US"/>
              <a:pPr>
                <a:defRPr/>
              </a:pPr>
              <a:t>‹#›</a:t>
            </a:fld>
            <a:endParaRPr lang="en-US" altLang="en-US"/>
          </a:p>
        </p:txBody>
      </p:sp>
    </p:spTree>
    <p:extLst>
      <p:ext uri="{BB962C8B-B14F-4D97-AF65-F5344CB8AC3E}">
        <p14:creationId xmlns:p14="http://schemas.microsoft.com/office/powerpoint/2010/main" val="39999000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169698" cy="480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3" tIns="48332" rIns="96663" bIns="48332" numCol="1" anchor="t" anchorCtr="0" compatLnSpc="1">
            <a:prstTxWarp prst="textNoShape">
              <a:avLst/>
            </a:prstTxWarp>
          </a:bodyPr>
          <a:lstStyle>
            <a:lvl1pPr eaLnBrk="1" hangingPunct="1">
              <a:defRPr sz="1300">
                <a:latin typeface="Arial" charset="0"/>
              </a:defRPr>
            </a:lvl1pPr>
          </a:lstStyle>
          <a:p>
            <a:pPr>
              <a:defRPr/>
            </a:pPr>
            <a:endParaRPr lang="en-US"/>
          </a:p>
        </p:txBody>
      </p:sp>
      <p:sp>
        <p:nvSpPr>
          <p:cNvPr id="4099" name="Rectangle 3"/>
          <p:cNvSpPr>
            <a:spLocks noGrp="1" noChangeArrowheads="1"/>
          </p:cNvSpPr>
          <p:nvPr>
            <p:ph type="dt" idx="1"/>
          </p:nvPr>
        </p:nvSpPr>
        <p:spPr bwMode="auto">
          <a:xfrm>
            <a:off x="4143832" y="0"/>
            <a:ext cx="3169698" cy="480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3" tIns="48332" rIns="96663" bIns="48332" numCol="1" anchor="t" anchorCtr="0" compatLnSpc="1">
            <a:prstTxWarp prst="textNoShape">
              <a:avLst/>
            </a:prstTxWarp>
          </a:bodyPr>
          <a:lstStyle>
            <a:lvl1pPr algn="r" eaLnBrk="1" hangingPunct="1">
              <a:defRPr sz="1300">
                <a:latin typeface="Arial" charset="0"/>
              </a:defRPr>
            </a:lvl1pPr>
          </a:lstStyle>
          <a:p>
            <a:pPr>
              <a:defRPr/>
            </a:pPr>
            <a:endParaRPr lang="en-US"/>
          </a:p>
        </p:txBody>
      </p:sp>
      <p:sp>
        <p:nvSpPr>
          <p:cNvPr id="2052" name="Rectangle 4"/>
          <p:cNvSpPr>
            <a:spLocks noGrp="1" noRot="1" noChangeAspect="1" noChangeArrowheads="1" noTextEdit="1"/>
          </p:cNvSpPr>
          <p:nvPr>
            <p:ph type="sldImg" idx="2"/>
          </p:nvPr>
        </p:nvSpPr>
        <p:spPr bwMode="auto">
          <a:xfrm>
            <a:off x="1257300" y="719138"/>
            <a:ext cx="4800600" cy="36004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731855" y="4561313"/>
            <a:ext cx="5851492" cy="432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3" tIns="48332" rIns="96663" bIns="4833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9119325"/>
            <a:ext cx="3169698" cy="480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3" tIns="48332" rIns="96663" bIns="48332" numCol="1" anchor="b" anchorCtr="0" compatLnSpc="1">
            <a:prstTxWarp prst="textNoShape">
              <a:avLst/>
            </a:prstTxWarp>
          </a:bodyPr>
          <a:lstStyle>
            <a:lvl1pPr eaLnBrk="1" hangingPunct="1">
              <a:defRPr sz="1300">
                <a:latin typeface="Arial" charset="0"/>
              </a:defRPr>
            </a:lvl1pPr>
          </a:lstStyle>
          <a:p>
            <a:pPr>
              <a:defRPr/>
            </a:pPr>
            <a:endParaRPr lang="en-US"/>
          </a:p>
        </p:txBody>
      </p:sp>
      <p:sp>
        <p:nvSpPr>
          <p:cNvPr id="4103" name="Rectangle 7"/>
          <p:cNvSpPr>
            <a:spLocks noGrp="1" noChangeArrowheads="1"/>
          </p:cNvSpPr>
          <p:nvPr>
            <p:ph type="sldNum" sz="quarter" idx="5"/>
          </p:nvPr>
        </p:nvSpPr>
        <p:spPr bwMode="auto">
          <a:xfrm>
            <a:off x="4143832" y="9119325"/>
            <a:ext cx="3169698" cy="480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3" tIns="48332" rIns="96663" bIns="48332" numCol="1" anchor="b" anchorCtr="0" compatLnSpc="1">
            <a:prstTxWarp prst="textNoShape">
              <a:avLst/>
            </a:prstTxWarp>
          </a:bodyPr>
          <a:lstStyle>
            <a:lvl1pPr algn="r" eaLnBrk="1" hangingPunct="1">
              <a:defRPr sz="1300"/>
            </a:lvl1pPr>
          </a:lstStyle>
          <a:p>
            <a:pPr>
              <a:defRPr/>
            </a:pPr>
            <a:fld id="{9682B640-3A36-4209-9F12-A6E6DDA704EF}" type="slidenum">
              <a:rPr lang="en-US" altLang="en-US"/>
              <a:pPr>
                <a:defRPr/>
              </a:pPr>
              <a:t>‹#›</a:t>
            </a:fld>
            <a:endParaRPr lang="en-US" altLang="en-US"/>
          </a:p>
        </p:txBody>
      </p:sp>
    </p:spTree>
    <p:extLst>
      <p:ext uri="{BB962C8B-B14F-4D97-AF65-F5344CB8AC3E}">
        <p14:creationId xmlns:p14="http://schemas.microsoft.com/office/powerpoint/2010/main" val="41968325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473A3DC-AEA7-45F9-BBD4-3874B8AABC95}" type="slidenum">
              <a:rPr lang="en-US" altLang="en-US"/>
              <a:pPr>
                <a:defRPr/>
              </a:pPr>
              <a:t>‹#›</a:t>
            </a:fld>
            <a:endParaRPr lang="en-US" altLang="en-US"/>
          </a:p>
        </p:txBody>
      </p:sp>
    </p:spTree>
    <p:extLst>
      <p:ext uri="{BB962C8B-B14F-4D97-AF65-F5344CB8AC3E}">
        <p14:creationId xmlns:p14="http://schemas.microsoft.com/office/powerpoint/2010/main" val="2239665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D41D3CF-74A5-4006-8267-08514828734F}" type="slidenum">
              <a:rPr lang="en-US" altLang="en-US"/>
              <a:pPr>
                <a:defRPr/>
              </a:pPr>
              <a:t>‹#›</a:t>
            </a:fld>
            <a:endParaRPr lang="en-US" altLang="en-US"/>
          </a:p>
        </p:txBody>
      </p:sp>
    </p:spTree>
    <p:extLst>
      <p:ext uri="{BB962C8B-B14F-4D97-AF65-F5344CB8AC3E}">
        <p14:creationId xmlns:p14="http://schemas.microsoft.com/office/powerpoint/2010/main" val="929817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8E7356F-C01D-4310-B49C-C278F2F4074E}" type="slidenum">
              <a:rPr lang="en-US" altLang="en-US"/>
              <a:pPr>
                <a:defRPr/>
              </a:pPr>
              <a:t>‹#›</a:t>
            </a:fld>
            <a:endParaRPr lang="en-US" altLang="en-US"/>
          </a:p>
        </p:txBody>
      </p:sp>
    </p:spTree>
    <p:extLst>
      <p:ext uri="{BB962C8B-B14F-4D97-AF65-F5344CB8AC3E}">
        <p14:creationId xmlns:p14="http://schemas.microsoft.com/office/powerpoint/2010/main" val="3049049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8398180-AF25-4CDE-AB98-EB9E2C1B7E31}" type="slidenum">
              <a:rPr lang="en-US" altLang="en-US"/>
              <a:pPr>
                <a:defRPr/>
              </a:pPr>
              <a:t>‹#›</a:t>
            </a:fld>
            <a:endParaRPr lang="en-US" altLang="en-US"/>
          </a:p>
        </p:txBody>
      </p:sp>
    </p:spTree>
    <p:extLst>
      <p:ext uri="{BB962C8B-B14F-4D97-AF65-F5344CB8AC3E}">
        <p14:creationId xmlns:p14="http://schemas.microsoft.com/office/powerpoint/2010/main" val="4230895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9C9AF16-A593-4192-88F0-221540BE30CA}" type="slidenum">
              <a:rPr lang="en-US" altLang="en-US"/>
              <a:pPr>
                <a:defRPr/>
              </a:pPr>
              <a:t>‹#›</a:t>
            </a:fld>
            <a:endParaRPr lang="en-US" altLang="en-US"/>
          </a:p>
        </p:txBody>
      </p:sp>
    </p:spTree>
    <p:extLst>
      <p:ext uri="{BB962C8B-B14F-4D97-AF65-F5344CB8AC3E}">
        <p14:creationId xmlns:p14="http://schemas.microsoft.com/office/powerpoint/2010/main" val="685718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B3D5FA1-FEE1-4F10-AA50-0E4F9F619FE8}" type="slidenum">
              <a:rPr lang="en-US" altLang="en-US"/>
              <a:pPr>
                <a:defRPr/>
              </a:pPr>
              <a:t>‹#›</a:t>
            </a:fld>
            <a:endParaRPr lang="en-US" altLang="en-US"/>
          </a:p>
        </p:txBody>
      </p:sp>
    </p:spTree>
    <p:extLst>
      <p:ext uri="{BB962C8B-B14F-4D97-AF65-F5344CB8AC3E}">
        <p14:creationId xmlns:p14="http://schemas.microsoft.com/office/powerpoint/2010/main" val="1950464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8CAE941-AED3-44A8-A22C-30AFA47DC103}" type="slidenum">
              <a:rPr lang="en-US" altLang="en-US"/>
              <a:pPr>
                <a:defRPr/>
              </a:pPr>
              <a:t>‹#›</a:t>
            </a:fld>
            <a:endParaRPr lang="en-US" altLang="en-US"/>
          </a:p>
        </p:txBody>
      </p:sp>
    </p:spTree>
    <p:extLst>
      <p:ext uri="{BB962C8B-B14F-4D97-AF65-F5344CB8AC3E}">
        <p14:creationId xmlns:p14="http://schemas.microsoft.com/office/powerpoint/2010/main" val="1526046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82CEC3D-0BC9-44B4-ABD3-B3A190AF156D}" type="slidenum">
              <a:rPr lang="en-US" altLang="en-US"/>
              <a:pPr>
                <a:defRPr/>
              </a:pPr>
              <a:t>‹#›</a:t>
            </a:fld>
            <a:endParaRPr lang="en-US" altLang="en-US"/>
          </a:p>
        </p:txBody>
      </p:sp>
    </p:spTree>
    <p:extLst>
      <p:ext uri="{BB962C8B-B14F-4D97-AF65-F5344CB8AC3E}">
        <p14:creationId xmlns:p14="http://schemas.microsoft.com/office/powerpoint/2010/main" val="1703755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3B7C31D5-1EE4-408A-9BD7-6A9A364D4435}" type="slidenum">
              <a:rPr lang="en-US" altLang="en-US"/>
              <a:pPr>
                <a:defRPr/>
              </a:pPr>
              <a:t>‹#›</a:t>
            </a:fld>
            <a:endParaRPr lang="en-US" altLang="en-US"/>
          </a:p>
        </p:txBody>
      </p:sp>
    </p:spTree>
    <p:extLst>
      <p:ext uri="{BB962C8B-B14F-4D97-AF65-F5344CB8AC3E}">
        <p14:creationId xmlns:p14="http://schemas.microsoft.com/office/powerpoint/2010/main" val="4209730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3850E84-5D78-416B-A2E4-AC9428554D64}" type="slidenum">
              <a:rPr lang="en-US" altLang="en-US"/>
              <a:pPr>
                <a:defRPr/>
              </a:pPr>
              <a:t>‹#›</a:t>
            </a:fld>
            <a:endParaRPr lang="en-US" altLang="en-US"/>
          </a:p>
        </p:txBody>
      </p:sp>
    </p:spTree>
    <p:extLst>
      <p:ext uri="{BB962C8B-B14F-4D97-AF65-F5344CB8AC3E}">
        <p14:creationId xmlns:p14="http://schemas.microsoft.com/office/powerpoint/2010/main" val="2228619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36BD304-D657-494A-9147-B36A966646C4}" type="slidenum">
              <a:rPr lang="en-US" altLang="en-US"/>
              <a:pPr>
                <a:defRPr/>
              </a:pPr>
              <a:t>‹#›</a:t>
            </a:fld>
            <a:endParaRPr lang="en-US" altLang="en-US"/>
          </a:p>
        </p:txBody>
      </p:sp>
    </p:spTree>
    <p:extLst>
      <p:ext uri="{BB962C8B-B14F-4D97-AF65-F5344CB8AC3E}">
        <p14:creationId xmlns:p14="http://schemas.microsoft.com/office/powerpoint/2010/main" val="4090174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B8336CE4-15C3-40AD-B132-58A2ED6B3D1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mailto:Dbose@aamft.org"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30762"/>
          </a:xfrm>
        </p:spPr>
        <p:txBody>
          <a:bodyPr/>
          <a:lstStyle/>
          <a:p>
            <a:r>
              <a:rPr lang="en-US" dirty="0" smtClean="0"/>
              <a:t>AAMFT &amp; CRPO </a:t>
            </a:r>
            <a:br>
              <a:rPr lang="en-US" dirty="0" smtClean="0"/>
            </a:br>
            <a:r>
              <a:rPr lang="en-US" dirty="0" smtClean="0"/>
              <a:t>information session</a:t>
            </a:r>
            <a:endParaRPr lang="en-US" dirty="0"/>
          </a:p>
        </p:txBody>
      </p:sp>
    </p:spTree>
    <p:extLst>
      <p:ext uri="{BB962C8B-B14F-4D97-AF65-F5344CB8AC3E}">
        <p14:creationId xmlns:p14="http://schemas.microsoft.com/office/powerpoint/2010/main" val="28847665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US" altLang="en-US" b="1" smtClean="0"/>
              <a:t>Steps towards AAMFT Clinical Fellow Designation</a:t>
            </a:r>
            <a:endParaRPr lang="en-US" alt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altLang="en-US" smtClean="0"/>
              <a:t>Membership Categories</a:t>
            </a:r>
          </a:p>
        </p:txBody>
      </p:sp>
      <p:sp>
        <p:nvSpPr>
          <p:cNvPr id="5123" name="Content Placeholder 2"/>
          <p:cNvSpPr>
            <a:spLocks noGrp="1"/>
          </p:cNvSpPr>
          <p:nvPr>
            <p:ph idx="1"/>
          </p:nvPr>
        </p:nvSpPr>
        <p:spPr/>
        <p:txBody>
          <a:bodyPr/>
          <a:lstStyle/>
          <a:p>
            <a:pPr eaLnBrk="1" hangingPunct="1"/>
            <a:r>
              <a:rPr lang="en-US" altLang="en-US" smtClean="0"/>
              <a:t>Student</a:t>
            </a:r>
          </a:p>
          <a:p>
            <a:pPr eaLnBrk="1" hangingPunct="1"/>
            <a:r>
              <a:rPr lang="en-US" altLang="en-US" smtClean="0"/>
              <a:t>(Associate)</a:t>
            </a:r>
          </a:p>
          <a:p>
            <a:pPr eaLnBrk="1" hangingPunct="1"/>
            <a:r>
              <a:rPr lang="en-US" altLang="en-US" smtClean="0"/>
              <a:t>Pre-Clinical Fellow</a:t>
            </a:r>
          </a:p>
          <a:p>
            <a:pPr eaLnBrk="1" hangingPunct="1"/>
            <a:r>
              <a:rPr lang="en-US" altLang="en-US" smtClean="0"/>
              <a:t>Clinical Fellow</a:t>
            </a:r>
          </a:p>
          <a:p>
            <a:pPr eaLnBrk="1" hangingPunct="1"/>
            <a:endParaRPr lang="en-US" altLang="en-US" smtClean="0"/>
          </a:p>
          <a:p>
            <a:pPr eaLnBrk="1" hangingPunct="1"/>
            <a:endParaRPr lang="en-US" alt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altLang="en-US" sz="4000" b="1" smtClean="0"/>
              <a:t>Clinical Fellow Membership Evaluative Requirements</a:t>
            </a:r>
            <a:endParaRPr lang="en-US" altLang="en-US" sz="4000" smtClean="0"/>
          </a:p>
        </p:txBody>
      </p:sp>
      <p:sp>
        <p:nvSpPr>
          <p:cNvPr id="6147" name="Content Placeholder 2"/>
          <p:cNvSpPr>
            <a:spLocks noGrp="1"/>
          </p:cNvSpPr>
          <p:nvPr>
            <p:ph idx="1"/>
          </p:nvPr>
        </p:nvSpPr>
        <p:spPr>
          <a:xfrm>
            <a:off x="457200" y="1371600"/>
            <a:ext cx="8229600" cy="4754563"/>
          </a:xfrm>
        </p:spPr>
        <p:txBody>
          <a:bodyPr/>
          <a:lstStyle/>
          <a:p>
            <a:pPr eaLnBrk="1" hangingPunct="1"/>
            <a:r>
              <a:rPr lang="en-US" altLang="en-US" sz="3100" smtClean="0"/>
              <a:t>Educational Requirements: Master or doctorate degree from an educational institution accredited by the Commission on Accreditation for Marriage and Family Therapy Education (COAMFTE). Or a master’s or doctoral degree in a related mental health field and substantially equivalent course of study from a regionally accredited educational institution or post-graduate training institute accredited by COAMFTE</a:t>
            </a:r>
            <a:r>
              <a:rPr lang="en-US" altLang="en-US" smtClean="0"/>
              <a: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2"/>
          <p:cNvSpPr>
            <a:spLocks noGrp="1"/>
          </p:cNvSpPr>
          <p:nvPr>
            <p:ph idx="1"/>
          </p:nvPr>
        </p:nvSpPr>
        <p:spPr>
          <a:xfrm>
            <a:off x="457200" y="457200"/>
            <a:ext cx="8229600" cy="5668963"/>
          </a:xfrm>
        </p:spPr>
        <p:txBody>
          <a:bodyPr/>
          <a:lstStyle/>
          <a:p>
            <a:r>
              <a:rPr lang="en-US" altLang="en-US" smtClean="0"/>
              <a:t>Tyndale is not accredited by the Commission on Accreditation for Marriage and Family Therapy Education (COAMFTE)</a:t>
            </a:r>
          </a:p>
          <a:p>
            <a:r>
              <a:rPr lang="en-US" altLang="en-US" smtClean="0"/>
              <a:t>Tyndale graduates must apply under the “evaluative track” </a:t>
            </a:r>
          </a:p>
          <a:p>
            <a:r>
              <a:rPr lang="en-US" altLang="en-US" smtClean="0"/>
              <a:t>Each course must be approved and categorized by AAMFT </a:t>
            </a:r>
          </a:p>
          <a:p>
            <a:r>
              <a:rPr lang="en-US" altLang="en-US" smtClean="0"/>
              <a:t>Keep a permanent copy of every syllabus of every counselling course </a:t>
            </a:r>
          </a:p>
          <a:p>
            <a:r>
              <a:rPr lang="en-US" altLang="en-US" smtClean="0"/>
              <a:t>Keep a copy of all AAMFT correspondence </a:t>
            </a:r>
            <a:endParaRPr lang="en-CA" altLang="en-US"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52400"/>
            <a:ext cx="8229600" cy="715963"/>
          </a:xfrm>
        </p:spPr>
        <p:txBody>
          <a:bodyPr/>
          <a:lstStyle/>
          <a:p>
            <a:pPr eaLnBrk="1" hangingPunct="1"/>
            <a:r>
              <a:rPr lang="en-US" altLang="en-US" smtClean="0"/>
              <a:t>Curriculum Requirements</a:t>
            </a:r>
          </a:p>
        </p:txBody>
      </p:sp>
      <p:sp>
        <p:nvSpPr>
          <p:cNvPr id="8195" name="Content Placeholder 2"/>
          <p:cNvSpPr>
            <a:spLocks noGrp="1"/>
          </p:cNvSpPr>
          <p:nvPr>
            <p:ph idx="1"/>
          </p:nvPr>
        </p:nvSpPr>
        <p:spPr>
          <a:xfrm>
            <a:off x="457200" y="762000"/>
            <a:ext cx="8229600" cy="5410200"/>
          </a:xfrm>
        </p:spPr>
        <p:txBody>
          <a:bodyPr/>
          <a:lstStyle/>
          <a:p>
            <a:pPr eaLnBrk="1" hangingPunct="1">
              <a:defRPr/>
            </a:pPr>
            <a:r>
              <a:rPr lang="en-US" altLang="en-US" dirty="0" smtClean="0"/>
              <a:t>Marriage and Family Studies (a minimum of three courses required)</a:t>
            </a:r>
          </a:p>
          <a:p>
            <a:pPr marL="914400" lvl="1" indent="-514350" eaLnBrk="1" hangingPunct="1">
              <a:buFont typeface="+mj-lt"/>
              <a:buAutoNum type="arabicPeriod"/>
              <a:defRPr/>
            </a:pPr>
            <a:r>
              <a:rPr lang="en-US" altLang="en-US" dirty="0" smtClean="0"/>
              <a:t>Family Systems</a:t>
            </a:r>
          </a:p>
          <a:p>
            <a:pPr marL="914400" lvl="1" indent="-514350" eaLnBrk="1" hangingPunct="1">
              <a:buFont typeface="+mj-lt"/>
              <a:buAutoNum type="arabicPeriod"/>
              <a:defRPr/>
            </a:pPr>
            <a:r>
              <a:rPr lang="en-US" altLang="en-US" dirty="0" smtClean="0"/>
              <a:t>Cross-Cultural Perspectives</a:t>
            </a:r>
          </a:p>
          <a:p>
            <a:pPr marL="914400" lvl="1" indent="-514350" eaLnBrk="1" hangingPunct="1">
              <a:buFont typeface="+mj-lt"/>
              <a:buAutoNum type="arabicPeriod"/>
              <a:defRPr/>
            </a:pPr>
            <a:r>
              <a:rPr lang="en-US" altLang="en-US" dirty="0" smtClean="0"/>
              <a:t>Gender and Socioeconomic</a:t>
            </a:r>
          </a:p>
          <a:p>
            <a:pPr marL="914400" lvl="1" indent="-514350" eaLnBrk="1" hangingPunct="1">
              <a:buFont typeface="+mj-lt"/>
              <a:buAutoNum type="arabicPeriod"/>
              <a:defRPr/>
            </a:pPr>
            <a:endParaRPr lang="en-US" altLang="en-US" dirty="0"/>
          </a:p>
          <a:p>
            <a:pPr marL="400050" lvl="1" indent="0" eaLnBrk="1" hangingPunct="1">
              <a:buFontTx/>
              <a:buNone/>
              <a:defRPr/>
            </a:pPr>
            <a:endParaRPr lang="en-US" alt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eaLnBrk="1" hangingPunct="1">
              <a:defRPr/>
            </a:pPr>
            <a:r>
              <a:rPr lang="en-US" altLang="en-US" dirty="0" smtClean="0"/>
              <a:t>Marriage and Family Therapy (a minimum of three courses required)</a:t>
            </a:r>
          </a:p>
          <a:p>
            <a:pPr marL="914400" lvl="1" indent="-514350" eaLnBrk="1" hangingPunct="1">
              <a:buFont typeface="+mj-lt"/>
              <a:buAutoNum type="arabicPeriod"/>
              <a:defRPr/>
            </a:pPr>
            <a:r>
              <a:rPr lang="en-US" altLang="en-US" dirty="0" smtClean="0"/>
              <a:t>Theories and Methods of Family Therapy 1</a:t>
            </a:r>
          </a:p>
          <a:p>
            <a:pPr marL="914400" lvl="1" indent="-514350" eaLnBrk="1" hangingPunct="1">
              <a:buFont typeface="+mj-lt"/>
              <a:buAutoNum type="arabicPeriod"/>
              <a:defRPr/>
            </a:pPr>
            <a:r>
              <a:rPr lang="en-US" altLang="en-US" dirty="0" smtClean="0"/>
              <a:t>Theories and Methods of Family Therapy 2</a:t>
            </a:r>
          </a:p>
          <a:p>
            <a:pPr marL="914400" lvl="1" indent="-514350" eaLnBrk="1" hangingPunct="1">
              <a:buFont typeface="+mj-lt"/>
              <a:buAutoNum type="arabicPeriod"/>
              <a:defRPr/>
            </a:pPr>
            <a:r>
              <a:rPr lang="en-US" altLang="en-US" dirty="0" smtClean="0"/>
              <a:t>(need one elective)</a:t>
            </a:r>
          </a:p>
          <a:p>
            <a:pPr marL="400050" lvl="1" indent="0" eaLnBrk="1" hangingPunct="1">
              <a:buFontTx/>
              <a:buNone/>
              <a:defRPr/>
            </a:pPr>
            <a:r>
              <a:rPr lang="en-US" altLang="en-US" dirty="0"/>
              <a:t> </a:t>
            </a:r>
            <a:r>
              <a:rPr lang="en-US" altLang="en-US" dirty="0" smtClean="0"/>
              <a:t>     (currently the only one that qualifies is Couples Therapy)    </a:t>
            </a:r>
          </a:p>
          <a:p>
            <a:pPr>
              <a:defRPr/>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4983163"/>
          </a:xfrm>
        </p:spPr>
        <p:txBody>
          <a:bodyPr/>
          <a:lstStyle/>
          <a:p>
            <a:pPr eaLnBrk="1" hangingPunct="1">
              <a:defRPr/>
            </a:pPr>
            <a:r>
              <a:rPr lang="en-US" altLang="en-US" dirty="0" smtClean="0"/>
              <a:t>Human Development (a minimum of three courses required)</a:t>
            </a:r>
          </a:p>
          <a:p>
            <a:pPr marL="914400" lvl="1" indent="-514350" eaLnBrk="1" hangingPunct="1">
              <a:buFont typeface="+mj-lt"/>
              <a:buAutoNum type="arabicPeriod"/>
              <a:defRPr/>
            </a:pPr>
            <a:r>
              <a:rPr lang="en-US" altLang="en-US" dirty="0" smtClean="0"/>
              <a:t>Personality Theory</a:t>
            </a:r>
          </a:p>
          <a:p>
            <a:pPr marL="914400" lvl="1" indent="-514350" eaLnBrk="1" hangingPunct="1">
              <a:buFont typeface="+mj-lt"/>
              <a:buAutoNum type="arabicPeriod"/>
              <a:defRPr/>
            </a:pPr>
            <a:r>
              <a:rPr lang="en-US" altLang="en-US" dirty="0" smtClean="0"/>
              <a:t>Current Issues in Psychopathology</a:t>
            </a:r>
          </a:p>
          <a:p>
            <a:pPr marL="914400" lvl="1" indent="-514350" eaLnBrk="1" hangingPunct="1">
              <a:buFont typeface="+mj-lt"/>
              <a:buAutoNum type="arabicPeriod"/>
              <a:defRPr/>
            </a:pPr>
            <a:r>
              <a:rPr lang="en-US" altLang="en-US" dirty="0" smtClean="0"/>
              <a:t>(need one elective)</a:t>
            </a:r>
          </a:p>
          <a:p>
            <a:pPr marL="400050" lvl="1" indent="0" eaLnBrk="1" hangingPunct="1">
              <a:buFontTx/>
              <a:buNone/>
              <a:defRPr/>
            </a:pPr>
            <a:r>
              <a:rPr lang="en-US" altLang="en-US" dirty="0"/>
              <a:t> </a:t>
            </a:r>
            <a:r>
              <a:rPr lang="en-US" altLang="en-US" dirty="0" smtClean="0"/>
              <a:t>     (electives that could qualify: </a:t>
            </a:r>
            <a:r>
              <a:rPr lang="en-US" dirty="0"/>
              <a:t>Human Development and </a:t>
            </a:r>
            <a:r>
              <a:rPr lang="en-US" dirty="0" smtClean="0"/>
              <a:t>Learning; </a:t>
            </a:r>
            <a:r>
              <a:rPr lang="en-US" dirty="0"/>
              <a:t>Human </a:t>
            </a:r>
            <a:r>
              <a:rPr lang="en-US" dirty="0" smtClean="0"/>
              <a:t>Sexuality; </a:t>
            </a:r>
            <a:r>
              <a:rPr lang="en-US" dirty="0"/>
              <a:t>Child and Adolescent </a:t>
            </a:r>
            <a:r>
              <a:rPr lang="en-US" dirty="0" smtClean="0"/>
              <a:t>therapy; </a:t>
            </a:r>
            <a:r>
              <a:rPr lang="en-US" dirty="0"/>
              <a:t>Therapeutic and </a:t>
            </a:r>
            <a:r>
              <a:rPr lang="en-US" dirty="0" smtClean="0"/>
              <a:t>Systemic </a:t>
            </a:r>
            <a:r>
              <a:rPr lang="en-US" dirty="0"/>
              <a:t>Approaches to </a:t>
            </a:r>
            <a:r>
              <a:rPr lang="en-US" dirty="0" smtClean="0"/>
              <a:t>Addictions; </a:t>
            </a:r>
            <a:r>
              <a:rPr lang="en-US" dirty="0"/>
              <a:t>Violence in </a:t>
            </a:r>
            <a:r>
              <a:rPr lang="en-US" dirty="0" smtClean="0"/>
              <a:t>Relationships) </a:t>
            </a:r>
            <a:r>
              <a:rPr lang="en-US" altLang="en-US" dirty="0" smtClean="0"/>
              <a:t> </a:t>
            </a:r>
          </a:p>
          <a:p>
            <a:pPr>
              <a:defRPr/>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eaLnBrk="1" hangingPunct="1">
              <a:defRPr/>
            </a:pPr>
            <a:r>
              <a:rPr lang="en-US" altLang="en-US" dirty="0" smtClean="0"/>
              <a:t>Professional Ethics (a minimum of one course required)</a:t>
            </a:r>
          </a:p>
          <a:p>
            <a:pPr marL="914400" lvl="1" indent="-514350" eaLnBrk="1" hangingPunct="1">
              <a:buFont typeface="+mj-lt"/>
              <a:buAutoNum type="arabicPeriod"/>
              <a:defRPr/>
            </a:pPr>
            <a:r>
              <a:rPr lang="en-US" altLang="en-US" smtClean="0"/>
              <a:t>Professional Ethics</a:t>
            </a:r>
          </a:p>
          <a:p>
            <a:pPr marL="400050" lvl="1" indent="0" eaLnBrk="1" hangingPunct="1">
              <a:buFontTx/>
              <a:buNone/>
              <a:defRPr/>
            </a:pPr>
            <a:endParaRPr lang="en-US" altLang="en-US" dirty="0" smtClean="0"/>
          </a:p>
          <a:p>
            <a:pPr eaLnBrk="1" hangingPunct="1">
              <a:defRPr/>
            </a:pPr>
            <a:r>
              <a:rPr lang="en-US" altLang="en-US" dirty="0" smtClean="0"/>
              <a:t>Research (a minimum of one course required)</a:t>
            </a:r>
          </a:p>
          <a:p>
            <a:pPr marL="914400" lvl="1" indent="-514350" eaLnBrk="1" hangingPunct="1">
              <a:buFont typeface="+mj-lt"/>
              <a:buAutoNum type="arabicPeriod"/>
              <a:defRPr/>
            </a:pPr>
            <a:r>
              <a:rPr lang="en-US" altLang="en-US" dirty="0" smtClean="0"/>
              <a:t>Research Methods</a:t>
            </a:r>
          </a:p>
          <a:p>
            <a:pPr marL="400050" lvl="1" indent="0" eaLnBrk="1" hangingPunct="1">
              <a:buFontTx/>
              <a:buNone/>
              <a:defRPr/>
            </a:pPr>
            <a:endParaRPr lang="en-US" altLang="en-US" dirty="0" smtClean="0"/>
          </a:p>
          <a:p>
            <a:pPr eaLnBrk="1" hangingPunct="1">
              <a:defRPr/>
            </a:pPr>
            <a:r>
              <a:rPr lang="en-US" altLang="en-US" dirty="0" smtClean="0"/>
              <a:t>Total: 11 courses </a:t>
            </a:r>
          </a:p>
          <a:p>
            <a:pPr>
              <a:defRPr/>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altLang="en-US" smtClean="0"/>
              <a:t>Practicum Requirement</a:t>
            </a:r>
          </a:p>
        </p:txBody>
      </p:sp>
      <p:sp>
        <p:nvSpPr>
          <p:cNvPr id="12291" name="Content Placeholder 2"/>
          <p:cNvSpPr>
            <a:spLocks noGrp="1"/>
          </p:cNvSpPr>
          <p:nvPr>
            <p:ph idx="1"/>
          </p:nvPr>
        </p:nvSpPr>
        <p:spPr/>
        <p:txBody>
          <a:bodyPr/>
          <a:lstStyle/>
          <a:p>
            <a:pPr eaLnBrk="1" hangingPunct="1"/>
            <a:r>
              <a:rPr lang="en-US" altLang="en-US" smtClean="0"/>
              <a:t>Minimum one (1) year, supervised Clinical Fellow practicum, with 300 hours of direct client contact with individuals, couples, and families.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idx="1"/>
          </p:nvPr>
        </p:nvSpPr>
        <p:spPr/>
        <p:txBody>
          <a:bodyPr/>
          <a:lstStyle/>
          <a:p>
            <a:r>
              <a:rPr lang="en-US" altLang="en-US" smtClean="0"/>
              <a:t>Tyndale’s Internship only requires 150 face to face counselling hours</a:t>
            </a:r>
          </a:p>
          <a:p>
            <a:r>
              <a:rPr lang="en-US" altLang="en-US" smtClean="0"/>
              <a:t>The other 150 hours can be accomplished after graduation (must be supervised by an AAMFT approved supervisor) </a:t>
            </a:r>
          </a:p>
          <a:p>
            <a:r>
              <a:rPr lang="en-US" altLang="en-US" smtClean="0"/>
              <a:t>Once the total of 300 face-to-face Internship hours has been completed, one may begin to log the 1000 post-graduation hours </a:t>
            </a:r>
            <a:endParaRPr lang="en-CA" altLang="en-US"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a:spLocks noGrp="1"/>
          </p:cNvSpPr>
          <p:nvPr>
            <p:ph idx="1"/>
          </p:nvPr>
        </p:nvSpPr>
        <p:spPr/>
        <p:txBody>
          <a:bodyPr/>
          <a:lstStyle/>
          <a:p>
            <a:r>
              <a:rPr lang="en-CA" altLang="en-US" smtClean="0"/>
              <a:t>This presentation can be found at: </a:t>
            </a:r>
          </a:p>
          <a:p>
            <a:r>
              <a:rPr lang="en-US" altLang="en-US" smtClean="0"/>
              <a:t>http://www.tyndale.ca/seminary/counselling/downloads/documents </a:t>
            </a:r>
          </a:p>
        </p:txBody>
      </p:sp>
    </p:spTree>
    <p:extLst>
      <p:ext uri="{BB962C8B-B14F-4D97-AF65-F5344CB8AC3E}">
        <p14:creationId xmlns:p14="http://schemas.microsoft.com/office/powerpoint/2010/main" val="23539575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274638"/>
            <a:ext cx="8229600" cy="868362"/>
          </a:xfrm>
        </p:spPr>
        <p:txBody>
          <a:bodyPr/>
          <a:lstStyle/>
          <a:p>
            <a:pPr eaLnBrk="1" hangingPunct="1"/>
            <a:r>
              <a:rPr lang="en-US" altLang="en-US" sz="4000" smtClean="0"/>
              <a:t>Post-Graduate Clinical Experience</a:t>
            </a:r>
          </a:p>
        </p:txBody>
      </p:sp>
      <p:sp>
        <p:nvSpPr>
          <p:cNvPr id="14339" name="Content Placeholder 2"/>
          <p:cNvSpPr>
            <a:spLocks noGrp="1"/>
          </p:cNvSpPr>
          <p:nvPr>
            <p:ph idx="1"/>
          </p:nvPr>
        </p:nvSpPr>
        <p:spPr>
          <a:xfrm>
            <a:off x="457200" y="990600"/>
            <a:ext cx="8229600" cy="5135563"/>
          </a:xfrm>
        </p:spPr>
        <p:txBody>
          <a:bodyPr/>
          <a:lstStyle/>
          <a:p>
            <a:pPr eaLnBrk="1" hangingPunct="1"/>
            <a:r>
              <a:rPr lang="en-US" altLang="en-US" smtClean="0"/>
              <a:t>Minimum of two (2) years of professional work experience in marriage and family therapy following receipt of master’s or doctorate degree. </a:t>
            </a:r>
          </a:p>
          <a:p>
            <a:pPr eaLnBrk="1" hangingPunct="1"/>
            <a:r>
              <a:rPr lang="en-US" altLang="en-US" smtClean="0"/>
              <a:t>Individuals must complete a minimum of 200 hours of supervision concurrently on 1,000 hours of client contact in marriage and family therapy.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altLang="en-US" smtClean="0"/>
              <a:t>Steps to take</a:t>
            </a:r>
          </a:p>
        </p:txBody>
      </p:sp>
      <p:sp>
        <p:nvSpPr>
          <p:cNvPr id="15363" name="Content Placeholder 2"/>
          <p:cNvSpPr>
            <a:spLocks noGrp="1"/>
          </p:cNvSpPr>
          <p:nvPr>
            <p:ph idx="1"/>
          </p:nvPr>
        </p:nvSpPr>
        <p:spPr/>
        <p:txBody>
          <a:bodyPr/>
          <a:lstStyle/>
          <a:p>
            <a:pPr eaLnBrk="1" hangingPunct="1"/>
            <a:r>
              <a:rPr lang="en-US" altLang="en-US" smtClean="0"/>
              <a:t>Once accepted into the Counselling Major one can apply for AAMFT student membership at any time</a:t>
            </a:r>
          </a:p>
          <a:p>
            <a:pPr eaLnBrk="1" hangingPunct="1"/>
            <a:r>
              <a:rPr lang="en-US" altLang="en-US" smtClean="0"/>
              <a:t>Typically around the end of first year is a good time to apply</a:t>
            </a:r>
          </a:p>
          <a:p>
            <a:pPr eaLnBrk="1" hangingPunct="1"/>
            <a:r>
              <a:rPr lang="en-US" altLang="en-US" smtClean="0"/>
              <a:t>Application can be done on-line</a:t>
            </a:r>
          </a:p>
          <a:p>
            <a:pPr eaLnBrk="1" hangingPunct="1"/>
            <a:r>
              <a:rPr lang="en-US" altLang="en-US" smtClean="0"/>
              <a:t>Once you become a member, keep your membership active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altLang="en-US" smtClean="0"/>
              <a:t>Advantages of membership</a:t>
            </a:r>
          </a:p>
        </p:txBody>
      </p:sp>
      <p:sp>
        <p:nvSpPr>
          <p:cNvPr id="16387" name="Content Placeholder 2"/>
          <p:cNvSpPr>
            <a:spLocks noGrp="1"/>
          </p:cNvSpPr>
          <p:nvPr>
            <p:ph idx="1"/>
          </p:nvPr>
        </p:nvSpPr>
        <p:spPr/>
        <p:txBody>
          <a:bodyPr/>
          <a:lstStyle/>
          <a:p>
            <a:pPr eaLnBrk="1" hangingPunct="1"/>
            <a:r>
              <a:rPr lang="en-US" altLang="en-US" smtClean="0"/>
              <a:t>Pre-approval of courses within the categories</a:t>
            </a:r>
          </a:p>
          <a:p>
            <a:pPr eaLnBrk="1" hangingPunct="1"/>
            <a:r>
              <a:rPr lang="en-US" altLang="en-US" smtClean="0"/>
              <a:t>Concurrent membership in OAMFT</a:t>
            </a:r>
          </a:p>
          <a:p>
            <a:pPr eaLnBrk="1" hangingPunct="1"/>
            <a:r>
              <a:rPr lang="en-US" altLang="en-US" smtClean="0"/>
              <a:t>Post-degree applications will be simpler if you have updated your file regularly</a:t>
            </a:r>
          </a:p>
          <a:p>
            <a:pPr eaLnBrk="1" hangingPunct="1"/>
            <a:endParaRPr lang="en-US" altLang="en-US"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altLang="en-US" smtClean="0"/>
              <a:t>Tyndale Courses</a:t>
            </a:r>
          </a:p>
        </p:txBody>
      </p:sp>
      <p:sp>
        <p:nvSpPr>
          <p:cNvPr id="17411" name="Content Placeholder 2"/>
          <p:cNvSpPr>
            <a:spLocks noGrp="1"/>
          </p:cNvSpPr>
          <p:nvPr>
            <p:ph idx="1"/>
          </p:nvPr>
        </p:nvSpPr>
        <p:spPr>
          <a:xfrm>
            <a:off x="487363" y="1143000"/>
            <a:ext cx="8229600" cy="5105400"/>
          </a:xfrm>
        </p:spPr>
        <p:txBody>
          <a:bodyPr/>
          <a:lstStyle/>
          <a:p>
            <a:pPr eaLnBrk="1" hangingPunct="1"/>
            <a:r>
              <a:rPr lang="en-US" altLang="en-US" smtClean="0"/>
              <a:t>http://tyndale.ca/seminary/counselling/downloads/documents </a:t>
            </a:r>
          </a:p>
          <a:p>
            <a:pPr eaLnBrk="1" hangingPunct="1"/>
            <a:r>
              <a:rPr lang="en-US" altLang="en-US" smtClean="0"/>
              <a:t>AAMFT Clinical Membership - Evaluative Track   </a:t>
            </a:r>
          </a:p>
          <a:p>
            <a:pPr eaLnBrk="1" hangingPunct="1"/>
            <a:r>
              <a:rPr lang="en-US" altLang="en-US" smtClean="0"/>
              <a:t>Not all Tyndale Counselling courses are accepted by AAMFT.  </a:t>
            </a:r>
          </a:p>
          <a:p>
            <a:pPr eaLnBrk="1" hangingPunct="1"/>
            <a:r>
              <a:rPr lang="en-US" altLang="en-US" smtClean="0"/>
              <a:t>This file has a list of all of the courses that AAMFT has accepted in the past and the categories in which they are typically placed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mtClean="0"/>
              <a:t>AAMFT Contact Person</a:t>
            </a:r>
            <a:endParaRPr lang="en-CA" altLang="en-US" smtClean="0"/>
          </a:p>
        </p:txBody>
      </p:sp>
      <p:sp>
        <p:nvSpPr>
          <p:cNvPr id="18435" name="Content Placeholder 2"/>
          <p:cNvSpPr>
            <a:spLocks noGrp="1"/>
          </p:cNvSpPr>
          <p:nvPr>
            <p:ph idx="1"/>
          </p:nvPr>
        </p:nvSpPr>
        <p:spPr/>
        <p:txBody>
          <a:bodyPr/>
          <a:lstStyle/>
          <a:p>
            <a:r>
              <a:rPr lang="en-US" altLang="en-US" smtClean="0"/>
              <a:t>The current AAMFT contact person for students seeking to have courses pre-approved is Dorothy Bose: </a:t>
            </a:r>
          </a:p>
          <a:p>
            <a:r>
              <a:rPr lang="en-CA" altLang="en-US" smtClean="0">
                <a:hlinkClick r:id="rId2"/>
              </a:rPr>
              <a:t>Dbose@aamft.org</a:t>
            </a:r>
            <a:r>
              <a:rPr lang="en-CA" altLang="en-US" smtClean="0"/>
              <a:t> </a:t>
            </a:r>
          </a:p>
          <a:p>
            <a:r>
              <a:rPr lang="en-US" altLang="en-US" smtClean="0"/>
              <a:t>Turn-around time for requests to categorize courses is often two months or more (so start your process early!) </a:t>
            </a:r>
            <a:endParaRPr lang="en-CA" altLang="en-US"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274638"/>
            <a:ext cx="8229600" cy="1782762"/>
          </a:xfrm>
        </p:spPr>
        <p:txBody>
          <a:bodyPr/>
          <a:lstStyle/>
          <a:p>
            <a:pPr eaLnBrk="1" hangingPunct="1"/>
            <a:r>
              <a:rPr lang="en-US" altLang="en-US" smtClean="0"/>
              <a:t>The College of Registered Psychotherapists of Ontario</a:t>
            </a:r>
          </a:p>
        </p:txBody>
      </p:sp>
      <p:sp>
        <p:nvSpPr>
          <p:cNvPr id="19459" name="Content Placeholder 2"/>
          <p:cNvSpPr>
            <a:spLocks noGrp="1"/>
          </p:cNvSpPr>
          <p:nvPr>
            <p:ph idx="1"/>
          </p:nvPr>
        </p:nvSpPr>
        <p:spPr>
          <a:xfrm>
            <a:off x="457200" y="2209800"/>
            <a:ext cx="8229600" cy="3916363"/>
          </a:xfrm>
        </p:spPr>
        <p:txBody>
          <a:bodyPr/>
          <a:lstStyle/>
          <a:p>
            <a:pPr eaLnBrk="1" hangingPunct="1"/>
            <a:r>
              <a:rPr lang="en-US" altLang="en-US" smtClean="0"/>
              <a:t>http://www.crpo.ca/</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Controlled Act of </a:t>
            </a:r>
            <a:r>
              <a:rPr lang="en-US" b="1" dirty="0" smtClean="0"/>
              <a:t>Psychotherapy</a:t>
            </a:r>
            <a:endParaRPr lang="en-US" dirty="0"/>
          </a:p>
        </p:txBody>
      </p:sp>
      <p:sp>
        <p:nvSpPr>
          <p:cNvPr id="3" name="Content Placeholder 2"/>
          <p:cNvSpPr>
            <a:spLocks noGrp="1"/>
          </p:cNvSpPr>
          <p:nvPr>
            <p:ph idx="1"/>
          </p:nvPr>
        </p:nvSpPr>
        <p:spPr/>
        <p:txBody>
          <a:bodyPr/>
          <a:lstStyle/>
          <a:p>
            <a:r>
              <a:rPr lang="en-US" dirty="0"/>
              <a:t>The controlled act of psychotherapy, if and when it is proclaimed, will be one of 14 "controlled acts" or healthcare activities which are restricted to members of certain regulated professions. </a:t>
            </a:r>
          </a:p>
        </p:txBody>
      </p:sp>
    </p:spTree>
    <p:extLst>
      <p:ext uri="{BB962C8B-B14F-4D97-AF65-F5344CB8AC3E}">
        <p14:creationId xmlns:p14="http://schemas.microsoft.com/office/powerpoint/2010/main" val="2343089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The RHPA defines the controlled act of psychotherapy </a:t>
            </a:r>
            <a:r>
              <a:rPr lang="en-US" sz="2800" dirty="0" smtClean="0"/>
              <a:t>as follows</a:t>
            </a:r>
            <a:r>
              <a:rPr lang="en-US" sz="2800" dirty="0"/>
              <a:t>:</a:t>
            </a:r>
          </a:p>
        </p:txBody>
      </p:sp>
      <p:sp>
        <p:nvSpPr>
          <p:cNvPr id="3" name="Content Placeholder 2"/>
          <p:cNvSpPr>
            <a:spLocks noGrp="1"/>
          </p:cNvSpPr>
          <p:nvPr>
            <p:ph idx="1"/>
          </p:nvPr>
        </p:nvSpPr>
        <p:spPr/>
        <p:txBody>
          <a:bodyPr/>
          <a:lstStyle/>
          <a:p>
            <a:r>
              <a:rPr lang="en-US" dirty="0"/>
              <a:t>“Treating, by means of psychotherapy technique, </a:t>
            </a:r>
            <a:r>
              <a:rPr lang="en-US" dirty="0" smtClean="0"/>
              <a:t>delivered through </a:t>
            </a:r>
            <a:r>
              <a:rPr lang="en-US" dirty="0"/>
              <a:t>a therapeutic relationship, an individual’s </a:t>
            </a:r>
            <a:r>
              <a:rPr lang="en-US" dirty="0" smtClean="0"/>
              <a:t>serious disorder </a:t>
            </a:r>
            <a:r>
              <a:rPr lang="en-US" dirty="0"/>
              <a:t>of thought, cognition, mood, emotional regulation</a:t>
            </a:r>
            <a:r>
              <a:rPr lang="en-US" dirty="0" smtClean="0"/>
              <a:t>, perception </a:t>
            </a:r>
            <a:r>
              <a:rPr lang="en-US" dirty="0"/>
              <a:t>or memory that may seriously </a:t>
            </a:r>
            <a:r>
              <a:rPr lang="en-US" dirty="0" smtClean="0"/>
              <a:t>impair the individual’s </a:t>
            </a:r>
            <a:r>
              <a:rPr lang="en-US" dirty="0"/>
              <a:t>judgment, insight, </a:t>
            </a:r>
            <a:r>
              <a:rPr lang="en-US" dirty="0" err="1"/>
              <a:t>behaviour</a:t>
            </a:r>
            <a:r>
              <a:rPr lang="en-US" dirty="0"/>
              <a:t>, communication </a:t>
            </a:r>
            <a:r>
              <a:rPr lang="en-US" dirty="0" smtClean="0"/>
              <a:t>or social </a:t>
            </a:r>
            <a:r>
              <a:rPr lang="en-US" dirty="0"/>
              <a:t>functioning.”</a:t>
            </a:r>
          </a:p>
        </p:txBody>
      </p:sp>
    </p:spTree>
    <p:extLst>
      <p:ext uri="{BB962C8B-B14F-4D97-AF65-F5344CB8AC3E}">
        <p14:creationId xmlns:p14="http://schemas.microsoft.com/office/powerpoint/2010/main" val="25956333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CRPO Registration Categories</a:t>
            </a:r>
            <a:endParaRPr lang="en-US" dirty="0"/>
          </a:p>
        </p:txBody>
      </p:sp>
      <p:sp>
        <p:nvSpPr>
          <p:cNvPr id="3" name="Content Placeholder 2"/>
          <p:cNvSpPr>
            <a:spLocks noGrp="1"/>
          </p:cNvSpPr>
          <p:nvPr>
            <p:ph idx="1"/>
          </p:nvPr>
        </p:nvSpPr>
        <p:spPr/>
        <p:txBody>
          <a:bodyPr/>
          <a:lstStyle/>
          <a:p>
            <a:r>
              <a:rPr lang="en-US" dirty="0" smtClean="0"/>
              <a:t>Qualifying Member</a:t>
            </a:r>
          </a:p>
          <a:p>
            <a:r>
              <a:rPr lang="en-US" dirty="0" smtClean="0"/>
              <a:t>Registered Member – still under supervision</a:t>
            </a:r>
          </a:p>
          <a:p>
            <a:r>
              <a:rPr lang="en-US" dirty="0" smtClean="0"/>
              <a:t>Registered Member – independent practice </a:t>
            </a:r>
            <a:endParaRPr lang="en-US" dirty="0"/>
          </a:p>
        </p:txBody>
      </p:sp>
    </p:spTree>
    <p:extLst>
      <p:ext uri="{BB962C8B-B14F-4D97-AF65-F5344CB8AC3E}">
        <p14:creationId xmlns:p14="http://schemas.microsoft.com/office/powerpoint/2010/main" val="16721048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smtClean="0"/>
              <a:t>Steps toward Registration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As of August 2017 the relationship between AAMFT (the American Association for Marriage and Family Therapy) and OAMFT (the Ontario Association for Marriage and Family Therapy) has changed dramatically</a:t>
            </a:r>
          </a:p>
          <a:p>
            <a:r>
              <a:rPr lang="en-US" dirty="0" smtClean="0"/>
              <a:t>AAMFT has suspended all divisions</a:t>
            </a:r>
          </a:p>
          <a:p>
            <a:r>
              <a:rPr lang="en-US" dirty="0" smtClean="0"/>
              <a:t>This means that OAMFT as we currently know it will be disbanded</a:t>
            </a:r>
            <a:endParaRPr lang="en-US" dirty="0"/>
          </a:p>
        </p:txBody>
      </p:sp>
    </p:spTree>
    <p:extLst>
      <p:ext uri="{BB962C8B-B14F-4D97-AF65-F5344CB8AC3E}">
        <p14:creationId xmlns:p14="http://schemas.microsoft.com/office/powerpoint/2010/main" val="262448332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Content Placeholder 2"/>
          <p:cNvSpPr>
            <a:spLocks noGrp="1"/>
          </p:cNvSpPr>
          <p:nvPr>
            <p:ph idx="1"/>
          </p:nvPr>
        </p:nvSpPr>
        <p:spPr/>
        <p:txBody>
          <a:bodyPr/>
          <a:lstStyle/>
          <a:p>
            <a:r>
              <a:rPr lang="en-US" altLang="en-US" b="1" dirty="0" smtClean="0"/>
              <a:t>Who is a “regular applicant”?</a:t>
            </a:r>
            <a:r>
              <a:rPr lang="en-US" altLang="en-US" dirty="0" smtClean="0"/>
              <a:t/>
            </a:r>
            <a:br>
              <a:rPr lang="en-US" altLang="en-US" dirty="0" smtClean="0"/>
            </a:br>
            <a:r>
              <a:rPr lang="en-US" altLang="en-US" dirty="0" smtClean="0"/>
              <a:t>All applicants are regular applicants, except </a:t>
            </a:r>
            <a:r>
              <a:rPr lang="en-US" altLang="en-US" dirty="0" smtClean="0"/>
              <a:t>those </a:t>
            </a:r>
            <a:r>
              <a:rPr lang="en-US" altLang="en-US" dirty="0" smtClean="0"/>
              <a:t>already registered in another province or territory, who are applying for registration in Ontario under labour mobility rules.</a:t>
            </a:r>
          </a:p>
          <a:p>
            <a:endParaRPr lang="en-US" altLang="en-US"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Content Placeholder 2"/>
          <p:cNvSpPr>
            <a:spLocks noGrp="1"/>
          </p:cNvSpPr>
          <p:nvPr>
            <p:ph idx="1"/>
          </p:nvPr>
        </p:nvSpPr>
        <p:spPr/>
        <p:txBody>
          <a:bodyPr/>
          <a:lstStyle/>
          <a:p>
            <a:r>
              <a:rPr lang="en-US" altLang="en-US" smtClean="0"/>
              <a:t>In general, regular applicants are individuals who have </a:t>
            </a:r>
            <a:r>
              <a:rPr lang="en-US" altLang="en-US" b="1" smtClean="0"/>
              <a:t>recently completed graduate-level psychotherapy programs: </a:t>
            </a:r>
            <a:r>
              <a:rPr lang="en-US" altLang="en-US" smtClean="0"/>
              <a:t>either independent psychotherapy programs that require an undergraduate degree for admission, or university master’s programs.</a:t>
            </a:r>
          </a:p>
          <a:p>
            <a:endParaRPr lang="en-US" altLang="en-US"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smtClean="0"/>
              <a:t>They have completed:</a:t>
            </a:r>
          </a:p>
        </p:txBody>
      </p:sp>
      <p:sp>
        <p:nvSpPr>
          <p:cNvPr id="24579" name="Content Placeholder 2"/>
          <p:cNvSpPr>
            <a:spLocks noGrp="1"/>
          </p:cNvSpPr>
          <p:nvPr>
            <p:ph idx="1"/>
          </p:nvPr>
        </p:nvSpPr>
        <p:spPr/>
        <p:txBody>
          <a:bodyPr/>
          <a:lstStyle/>
          <a:p>
            <a:r>
              <a:rPr lang="en-US" altLang="en-US" smtClean="0"/>
              <a:t>their education and training program within one year immediately prior to application; or</a:t>
            </a:r>
          </a:p>
          <a:p>
            <a:r>
              <a:rPr lang="en-US" altLang="en-US" smtClean="0"/>
              <a:t>their clinical experience requirement within the one year immediately prior to application; or</a:t>
            </a:r>
          </a:p>
          <a:p>
            <a:r>
              <a:rPr lang="en-US" altLang="en-US" smtClean="0"/>
              <a:t>750 currency hours within the three years immediately prior to application; or</a:t>
            </a:r>
          </a:p>
          <a:p>
            <a:r>
              <a:rPr lang="en-US" altLang="en-US" smtClean="0"/>
              <a:t>upgrading activities approved by Registration Committee.</a:t>
            </a:r>
          </a:p>
          <a:p>
            <a:endParaRPr lang="en-US" altLang="en-US"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Content Placeholder 2"/>
          <p:cNvSpPr>
            <a:spLocks noGrp="1"/>
          </p:cNvSpPr>
          <p:nvPr>
            <p:ph idx="1"/>
          </p:nvPr>
        </p:nvSpPr>
        <p:spPr/>
        <p:txBody>
          <a:bodyPr/>
          <a:lstStyle/>
          <a:p>
            <a:r>
              <a:rPr lang="en-US" altLang="en-US" b="1" smtClean="0"/>
              <a:t>Registration requirements for regular applicants</a:t>
            </a:r>
            <a:r>
              <a:rPr lang="en-US" altLang="en-US" smtClean="0"/>
              <a:t/>
            </a:r>
            <a:br>
              <a:rPr lang="en-US" altLang="en-US" smtClean="0"/>
            </a:br>
            <a:r>
              <a:rPr lang="en-US" altLang="en-US" smtClean="0"/>
              <a:t>In addition to meeting the general requirements for all applicants, regular applicants must complete the following:</a:t>
            </a:r>
          </a:p>
          <a:p>
            <a:endParaRPr lang="en-US" altLang="en-US"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Content Placeholder 2"/>
          <p:cNvSpPr>
            <a:spLocks noGrp="1"/>
          </p:cNvSpPr>
          <p:nvPr>
            <p:ph idx="1"/>
          </p:nvPr>
        </p:nvSpPr>
        <p:spPr/>
        <p:txBody>
          <a:bodyPr/>
          <a:lstStyle/>
          <a:p>
            <a:r>
              <a:rPr lang="en-US" altLang="en-US" dirty="0" smtClean="0"/>
              <a:t>the Professional Practice &amp; Jurisprudence e-Learning Module;</a:t>
            </a:r>
          </a:p>
          <a:p>
            <a:r>
              <a:rPr lang="en-US" altLang="en-US" dirty="0" smtClean="0"/>
              <a:t>a “recognized” education and training program in </a:t>
            </a:r>
            <a:r>
              <a:rPr lang="en-US" altLang="en-US" dirty="0" smtClean="0"/>
              <a:t>psychotherapy</a:t>
            </a:r>
          </a:p>
          <a:p>
            <a:r>
              <a:rPr lang="en-US" altLang="en-US" dirty="0" smtClean="0"/>
              <a:t>[Tyndale’s </a:t>
            </a:r>
            <a:r>
              <a:rPr lang="en-US" altLang="en-US" dirty="0" err="1" smtClean="0"/>
              <a:t>Mdiv</a:t>
            </a:r>
            <a:r>
              <a:rPr lang="en-US" altLang="en-US" dirty="0" smtClean="0"/>
              <a:t> Counselling Major Clinical Track has been recognized as meeting all of the academic requirements for CRPO] </a:t>
            </a:r>
            <a:endParaRPr lang="en-US" altLang="en-US"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a:t>Qualifying Members</a:t>
            </a:r>
          </a:p>
        </p:txBody>
      </p:sp>
      <p:sp>
        <p:nvSpPr>
          <p:cNvPr id="3" name="Content Placeholder 2"/>
          <p:cNvSpPr>
            <a:spLocks noGrp="1"/>
          </p:cNvSpPr>
          <p:nvPr>
            <p:ph idx="1"/>
          </p:nvPr>
        </p:nvSpPr>
        <p:spPr>
          <a:xfrm>
            <a:off x="457200" y="1066800"/>
            <a:ext cx="8229600" cy="5059363"/>
          </a:xfrm>
        </p:spPr>
        <p:txBody>
          <a:bodyPr/>
          <a:lstStyle/>
          <a:p>
            <a:r>
              <a:rPr lang="en-US" dirty="0"/>
              <a:t>Virtually all regular applicants will spend a period of time as a Qualifying Member, i.e. RP (Qualifying), until they are deemed eligible to write the registration exam and have successfully completed it. </a:t>
            </a:r>
            <a:endParaRPr lang="en-US" dirty="0" smtClean="0"/>
          </a:p>
          <a:p>
            <a:r>
              <a:rPr lang="en-US" dirty="0" smtClean="0"/>
              <a:t>To </a:t>
            </a:r>
            <a:r>
              <a:rPr lang="en-US" dirty="0"/>
              <a:t>be eligible to write the exam, a Qualifying Member must have completed all education and training requirements for RP </a:t>
            </a:r>
            <a:r>
              <a:rPr lang="en-US" dirty="0" smtClean="0"/>
              <a:t>registration, </a:t>
            </a:r>
            <a:r>
              <a:rPr lang="en-US" dirty="0"/>
              <a:t>but not necessarily all required direct client contact hours and clinical supervision hours. </a:t>
            </a:r>
          </a:p>
        </p:txBody>
      </p:sp>
    </p:spTree>
    <p:extLst>
      <p:ext uri="{BB962C8B-B14F-4D97-AF65-F5344CB8AC3E}">
        <p14:creationId xmlns:p14="http://schemas.microsoft.com/office/powerpoint/2010/main" val="32408689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Qualifying Members</a:t>
            </a:r>
          </a:p>
        </p:txBody>
      </p:sp>
      <p:sp>
        <p:nvSpPr>
          <p:cNvPr id="3" name="Content Placeholder 2"/>
          <p:cNvSpPr>
            <a:spLocks noGrp="1"/>
          </p:cNvSpPr>
          <p:nvPr>
            <p:ph idx="1"/>
          </p:nvPr>
        </p:nvSpPr>
        <p:spPr/>
        <p:txBody>
          <a:bodyPr/>
          <a:lstStyle/>
          <a:p>
            <a:r>
              <a:rPr lang="en-US" dirty="0"/>
              <a:t>When all requirements have been completed, the RP (Qualifying) will move to full RP status.</a:t>
            </a:r>
          </a:p>
          <a:p>
            <a:endParaRPr lang="en-US" dirty="0"/>
          </a:p>
        </p:txBody>
      </p:sp>
    </p:spTree>
    <p:extLst>
      <p:ext uri="{BB962C8B-B14F-4D97-AF65-F5344CB8AC3E}">
        <p14:creationId xmlns:p14="http://schemas.microsoft.com/office/powerpoint/2010/main" val="26926810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Qualifying Members</a:t>
            </a:r>
          </a:p>
        </p:txBody>
      </p:sp>
      <p:sp>
        <p:nvSpPr>
          <p:cNvPr id="3" name="Content Placeholder 2"/>
          <p:cNvSpPr>
            <a:spLocks noGrp="1"/>
          </p:cNvSpPr>
          <p:nvPr>
            <p:ph idx="1"/>
          </p:nvPr>
        </p:nvSpPr>
        <p:spPr/>
        <p:txBody>
          <a:bodyPr/>
          <a:lstStyle/>
          <a:p>
            <a:r>
              <a:rPr lang="en-US" dirty="0"/>
              <a:t>Individuals nearing completion of their education and training program can apply for registration as a Qualifying Member during the final semester/ segment of their </a:t>
            </a:r>
            <a:r>
              <a:rPr lang="en-US" dirty="0" smtClean="0"/>
              <a:t>program</a:t>
            </a:r>
          </a:p>
          <a:p>
            <a:r>
              <a:rPr lang="en-US" dirty="0" smtClean="0"/>
              <a:t>An </a:t>
            </a:r>
            <a:r>
              <a:rPr lang="en-US" dirty="0"/>
              <a:t>RP (Qualifying) will be required to </a:t>
            </a:r>
            <a:r>
              <a:rPr lang="en-US" dirty="0" smtClean="0"/>
              <a:t>practice </a:t>
            </a:r>
            <a:r>
              <a:rPr lang="en-US" dirty="0"/>
              <a:t>with clinical supervision and must be actively engaged in completing registration requirements to become registered as an RP.</a:t>
            </a:r>
          </a:p>
        </p:txBody>
      </p:sp>
    </p:spTree>
    <p:extLst>
      <p:ext uri="{BB962C8B-B14F-4D97-AF65-F5344CB8AC3E}">
        <p14:creationId xmlns:p14="http://schemas.microsoft.com/office/powerpoint/2010/main" val="32013987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Qualifying Members</a:t>
            </a:r>
          </a:p>
        </p:txBody>
      </p:sp>
      <p:sp>
        <p:nvSpPr>
          <p:cNvPr id="3" name="Content Placeholder 2"/>
          <p:cNvSpPr>
            <a:spLocks noGrp="1"/>
          </p:cNvSpPr>
          <p:nvPr>
            <p:ph idx="1"/>
          </p:nvPr>
        </p:nvSpPr>
        <p:spPr/>
        <p:txBody>
          <a:bodyPr/>
          <a:lstStyle/>
          <a:p>
            <a:r>
              <a:rPr lang="en-US" dirty="0"/>
              <a:t>Have completed the Professional Practice &amp; Jurisprudence e-Learning </a:t>
            </a:r>
            <a:r>
              <a:rPr lang="en-US" dirty="0" smtClean="0"/>
              <a:t>Module</a:t>
            </a:r>
          </a:p>
          <a:p>
            <a:r>
              <a:rPr lang="en-US" dirty="0" smtClean="0"/>
              <a:t>Must be enrolled </a:t>
            </a:r>
            <a:r>
              <a:rPr lang="en-US" dirty="0"/>
              <a:t>to take the registration exam, having </a:t>
            </a:r>
            <a:r>
              <a:rPr lang="en-US" dirty="0" smtClean="0"/>
              <a:t>successfully </a:t>
            </a:r>
            <a:r>
              <a:rPr lang="en-US" dirty="0"/>
              <a:t>completed </a:t>
            </a:r>
            <a:r>
              <a:rPr lang="en-US" dirty="0" smtClean="0"/>
              <a:t>an education/training </a:t>
            </a:r>
            <a:r>
              <a:rPr lang="en-US" dirty="0"/>
              <a:t>program that meets </a:t>
            </a:r>
            <a:r>
              <a:rPr lang="en-US" dirty="0" smtClean="0"/>
              <a:t>specific requirements</a:t>
            </a:r>
          </a:p>
          <a:p>
            <a:endParaRPr lang="en-US" dirty="0"/>
          </a:p>
        </p:txBody>
      </p:sp>
    </p:spTree>
    <p:extLst>
      <p:ext uri="{BB962C8B-B14F-4D97-AF65-F5344CB8AC3E}">
        <p14:creationId xmlns:p14="http://schemas.microsoft.com/office/powerpoint/2010/main" val="13740923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Qualifying </a:t>
            </a:r>
            <a:r>
              <a:rPr lang="en-US" dirty="0" smtClean="0"/>
              <a:t>members </a:t>
            </a:r>
            <a:r>
              <a:rPr lang="en-US" dirty="0"/>
              <a:t>will be </a:t>
            </a:r>
            <a:r>
              <a:rPr lang="en-US" dirty="0" smtClean="0"/>
              <a:t>permitted </a:t>
            </a:r>
            <a:r>
              <a:rPr lang="en-US" dirty="0"/>
              <a:t>to use the </a:t>
            </a:r>
            <a:r>
              <a:rPr lang="en-US" dirty="0" smtClean="0"/>
              <a:t>titles:</a:t>
            </a:r>
            <a:endParaRPr lang="en-US" dirty="0"/>
          </a:p>
          <a:p>
            <a:r>
              <a:rPr lang="en-US" dirty="0"/>
              <a:t>Registered </a:t>
            </a:r>
            <a:r>
              <a:rPr lang="en-US" dirty="0" smtClean="0"/>
              <a:t>Psychotherapist (</a:t>
            </a:r>
            <a:r>
              <a:rPr lang="en-US" dirty="0"/>
              <a:t>Qualifying</a:t>
            </a:r>
            <a:r>
              <a:rPr lang="en-US" dirty="0" smtClean="0"/>
              <a:t>)  </a:t>
            </a:r>
            <a:r>
              <a:rPr lang="en-US" dirty="0"/>
              <a:t>or </a:t>
            </a:r>
          </a:p>
          <a:p>
            <a:r>
              <a:rPr lang="en-US" dirty="0"/>
              <a:t>RP (Qualifying)</a:t>
            </a:r>
          </a:p>
          <a:p>
            <a:endParaRPr lang="en-US" dirty="0"/>
          </a:p>
        </p:txBody>
      </p:sp>
    </p:spTree>
    <p:extLst>
      <p:ext uri="{BB962C8B-B14F-4D97-AF65-F5344CB8AC3E}">
        <p14:creationId xmlns:p14="http://schemas.microsoft.com/office/powerpoint/2010/main" val="797189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lstStyle/>
          <a:p>
            <a:r>
              <a:rPr lang="en-US" dirty="0" smtClean="0"/>
              <a:t>The Executive of OAMFT have known about this possibility for over a year and have been working diligently to create a workable solution for Canadian </a:t>
            </a:r>
            <a:r>
              <a:rPr lang="en-US" dirty="0" smtClean="0"/>
              <a:t>Systems-Based </a:t>
            </a:r>
            <a:r>
              <a:rPr lang="en-US" dirty="0"/>
              <a:t>M</a:t>
            </a:r>
            <a:r>
              <a:rPr lang="en-US" dirty="0" smtClean="0"/>
              <a:t>arriage </a:t>
            </a:r>
            <a:r>
              <a:rPr lang="en-US" dirty="0" smtClean="0"/>
              <a:t>and </a:t>
            </a:r>
            <a:r>
              <a:rPr lang="en-US" dirty="0" smtClean="0"/>
              <a:t>Family </a:t>
            </a:r>
            <a:r>
              <a:rPr lang="en-US" dirty="0"/>
              <a:t>T</a:t>
            </a:r>
            <a:r>
              <a:rPr lang="en-US" dirty="0" smtClean="0"/>
              <a:t>herapists</a:t>
            </a:r>
            <a:endParaRPr lang="en-US" dirty="0" smtClean="0"/>
          </a:p>
          <a:p>
            <a:r>
              <a:rPr lang="en-US" dirty="0" smtClean="0"/>
              <a:t>The final solution is still unclear at this time but it will likely involve a re-constitution of the Canadian Association for Marriage and Family Therapy, which will be distinct from AAMFT</a:t>
            </a:r>
            <a:endParaRPr lang="en-US" dirty="0"/>
          </a:p>
        </p:txBody>
      </p:sp>
    </p:spTree>
    <p:extLst>
      <p:ext uri="{BB962C8B-B14F-4D97-AF65-F5344CB8AC3E}">
        <p14:creationId xmlns:p14="http://schemas.microsoft.com/office/powerpoint/2010/main" val="46908967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Registered Psychotherapists</a:t>
            </a:r>
            <a:endParaRPr lang="en-US" dirty="0"/>
          </a:p>
        </p:txBody>
      </p:sp>
      <p:sp>
        <p:nvSpPr>
          <p:cNvPr id="27651" name="Content Placeholder 2"/>
          <p:cNvSpPr>
            <a:spLocks noGrp="1"/>
          </p:cNvSpPr>
          <p:nvPr>
            <p:ph idx="1"/>
          </p:nvPr>
        </p:nvSpPr>
        <p:spPr/>
        <p:txBody>
          <a:bodyPr/>
          <a:lstStyle/>
          <a:p>
            <a:r>
              <a:rPr lang="en-US" altLang="en-US" dirty="0" smtClean="0"/>
              <a:t>30 hours of competency development in safe and effective use of self (SEUS); normally included as part of an applicant’s education and training program; this can take the form of coursework, experiential learning, and/or personal psychotherapy focused on SEUS;</a:t>
            </a:r>
          </a:p>
          <a:p>
            <a:r>
              <a:rPr lang="en-US" altLang="en-US" dirty="0" smtClean="0"/>
              <a:t>450 direct client contact hours (can be part of the applicant’s education and training program and/or completed subsequently);</a:t>
            </a:r>
          </a:p>
          <a:p>
            <a:endParaRPr lang="en-US" altLang="en-US" dirty="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Registered Psychotherapists</a:t>
            </a:r>
          </a:p>
        </p:txBody>
      </p:sp>
      <p:sp>
        <p:nvSpPr>
          <p:cNvPr id="28675" name="Content Placeholder 2"/>
          <p:cNvSpPr>
            <a:spLocks noGrp="1"/>
          </p:cNvSpPr>
          <p:nvPr>
            <p:ph idx="1"/>
          </p:nvPr>
        </p:nvSpPr>
        <p:spPr/>
        <p:txBody>
          <a:bodyPr/>
          <a:lstStyle/>
          <a:p>
            <a:r>
              <a:rPr lang="en-US" altLang="en-US" dirty="0" smtClean="0"/>
              <a:t>100 hours of clinical supervision; </a:t>
            </a:r>
            <a:r>
              <a:rPr lang="en-US" altLang="en-US" dirty="0" smtClean="0"/>
              <a:t>(a minimum of 50 hours of individual/dyadic supervision</a:t>
            </a:r>
            <a:endParaRPr lang="en-US" altLang="en-US" dirty="0" smtClean="0"/>
          </a:p>
          <a:p>
            <a:r>
              <a:rPr lang="en-US" altLang="en-US" dirty="0" smtClean="0"/>
              <a:t>successful completion of the registration exam, i.e. the national Assessment tool offered by the COMPASS Centre for Examination Development, a national body established to develop and administer the exam.</a:t>
            </a:r>
          </a:p>
          <a:p>
            <a:endParaRPr lang="en-US" altLang="en-US" dirty="0"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Registered Psychotherapists</a:t>
            </a:r>
          </a:p>
        </p:txBody>
      </p:sp>
      <p:sp>
        <p:nvSpPr>
          <p:cNvPr id="3" name="Content Placeholder 2"/>
          <p:cNvSpPr>
            <a:spLocks noGrp="1"/>
          </p:cNvSpPr>
          <p:nvPr>
            <p:ph idx="1"/>
          </p:nvPr>
        </p:nvSpPr>
        <p:spPr/>
        <p:txBody>
          <a:bodyPr/>
          <a:lstStyle/>
          <a:p>
            <a:r>
              <a:rPr lang="en-US" dirty="0"/>
              <a:t>Currency requirement: must have completed education/ training program, or clinical experience requirement, (450 client contact hours and 100 hours clinical supervision) within 12 months prior to application; OR completed 750 currency hours within previous 3 years</a:t>
            </a:r>
          </a:p>
          <a:p>
            <a:endParaRPr lang="en-US" dirty="0"/>
          </a:p>
        </p:txBody>
      </p:sp>
    </p:spTree>
    <p:extLst>
      <p:ext uri="{BB962C8B-B14F-4D97-AF65-F5344CB8AC3E}">
        <p14:creationId xmlns:p14="http://schemas.microsoft.com/office/powerpoint/2010/main" val="388793094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Currency Hours</a:t>
            </a:r>
            <a:endParaRPr lang="en-US" dirty="0"/>
          </a:p>
        </p:txBody>
      </p:sp>
      <p:sp>
        <p:nvSpPr>
          <p:cNvPr id="3" name="Content Placeholder 2"/>
          <p:cNvSpPr>
            <a:spLocks noGrp="1"/>
          </p:cNvSpPr>
          <p:nvPr>
            <p:ph idx="1"/>
          </p:nvPr>
        </p:nvSpPr>
        <p:spPr/>
        <p:txBody>
          <a:bodyPr/>
          <a:lstStyle/>
          <a:p>
            <a:r>
              <a:rPr lang="en-US" dirty="0"/>
              <a:t>direct client work</a:t>
            </a:r>
          </a:p>
          <a:p>
            <a:r>
              <a:rPr lang="en-US" dirty="0"/>
              <a:t>recordkeeping and preparation in relation to direct client work</a:t>
            </a:r>
          </a:p>
          <a:p>
            <a:r>
              <a:rPr lang="en-US" dirty="0"/>
              <a:t>professional development in psychotherapy</a:t>
            </a:r>
          </a:p>
          <a:p>
            <a:r>
              <a:rPr lang="en-US" dirty="0"/>
              <a:t>engaging in clinical supervision as a supervisee</a:t>
            </a:r>
          </a:p>
          <a:p>
            <a:r>
              <a:rPr lang="en-US" dirty="0"/>
              <a:t>conducting research or writing in the field of psychotherapy</a:t>
            </a:r>
          </a:p>
          <a:p>
            <a:endParaRPr lang="en-US" dirty="0"/>
          </a:p>
        </p:txBody>
      </p:sp>
    </p:spTree>
    <p:extLst>
      <p:ext uri="{BB962C8B-B14F-4D97-AF65-F5344CB8AC3E}">
        <p14:creationId xmlns:p14="http://schemas.microsoft.com/office/powerpoint/2010/main" val="2159871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Currency Hours</a:t>
            </a:r>
            <a:endParaRPr lang="en-US" dirty="0"/>
          </a:p>
        </p:txBody>
      </p:sp>
      <p:sp>
        <p:nvSpPr>
          <p:cNvPr id="3" name="Content Placeholder 2"/>
          <p:cNvSpPr>
            <a:spLocks noGrp="1"/>
          </p:cNvSpPr>
          <p:nvPr>
            <p:ph idx="1"/>
          </p:nvPr>
        </p:nvSpPr>
        <p:spPr/>
        <p:txBody>
          <a:bodyPr/>
          <a:lstStyle/>
          <a:p>
            <a:r>
              <a:rPr lang="en-US" dirty="0"/>
              <a:t>supervising</a:t>
            </a:r>
          </a:p>
          <a:p>
            <a:r>
              <a:rPr lang="en-US" dirty="0"/>
              <a:t>teaching</a:t>
            </a:r>
          </a:p>
          <a:p>
            <a:r>
              <a:rPr lang="en-US" dirty="0"/>
              <a:t>managing</a:t>
            </a:r>
          </a:p>
          <a:p>
            <a:r>
              <a:rPr lang="en-US" dirty="0"/>
              <a:t>consulting</a:t>
            </a:r>
          </a:p>
          <a:p>
            <a:r>
              <a:rPr lang="en-US" dirty="0"/>
              <a:t>other professional activities that impact the practice of psychotherapy.</a:t>
            </a:r>
          </a:p>
          <a:p>
            <a:endParaRPr lang="en-US" dirty="0"/>
          </a:p>
        </p:txBody>
      </p:sp>
    </p:spTree>
    <p:extLst>
      <p:ext uri="{BB962C8B-B14F-4D97-AF65-F5344CB8AC3E}">
        <p14:creationId xmlns:p14="http://schemas.microsoft.com/office/powerpoint/2010/main" val="418579665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Independent </a:t>
            </a:r>
            <a:r>
              <a:rPr lang="en-US" b="1" dirty="0" smtClean="0"/>
              <a:t>practice</a:t>
            </a:r>
            <a:endParaRPr lang="en-US" dirty="0"/>
          </a:p>
        </p:txBody>
      </p:sp>
      <p:sp>
        <p:nvSpPr>
          <p:cNvPr id="3" name="Content Placeholder 2"/>
          <p:cNvSpPr>
            <a:spLocks noGrp="1"/>
          </p:cNvSpPr>
          <p:nvPr>
            <p:ph idx="1"/>
          </p:nvPr>
        </p:nvSpPr>
        <p:spPr/>
        <p:txBody>
          <a:bodyPr/>
          <a:lstStyle/>
          <a:p>
            <a:r>
              <a:rPr lang="en-US" dirty="0" smtClean="0"/>
              <a:t>RPs </a:t>
            </a:r>
            <a:r>
              <a:rPr lang="en-US" dirty="0"/>
              <a:t>will not be permitted to practice independently, i.e. without clinical supervision, until they have completed 1000 direct client contact hours and 150 hours of clinical supervision over the course of their professional career. This limitation will apply to all Members and will remain in effect until the Member satisfies the College that they have completed the required hours.</a:t>
            </a:r>
          </a:p>
        </p:txBody>
      </p:sp>
    </p:spTree>
    <p:extLst>
      <p:ext uri="{BB962C8B-B14F-4D97-AF65-F5344CB8AC3E}">
        <p14:creationId xmlns:p14="http://schemas.microsoft.com/office/powerpoint/2010/main" val="396312718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for CRPO membership</a:t>
            </a:r>
            <a:endParaRPr lang="en-US" dirty="0"/>
          </a:p>
        </p:txBody>
      </p:sp>
      <p:sp>
        <p:nvSpPr>
          <p:cNvPr id="29699" name="Content Placeholder 2"/>
          <p:cNvSpPr>
            <a:spLocks noGrp="1"/>
          </p:cNvSpPr>
          <p:nvPr>
            <p:ph idx="1"/>
          </p:nvPr>
        </p:nvSpPr>
        <p:spPr/>
        <p:txBody>
          <a:bodyPr/>
          <a:lstStyle/>
          <a:p>
            <a:r>
              <a:rPr lang="en-US" altLang="en-US" smtClean="0"/>
              <a:t>Graduate</a:t>
            </a:r>
          </a:p>
          <a:p>
            <a:r>
              <a:rPr lang="en-US" altLang="en-US" smtClean="0"/>
              <a:t>Accrue 450 hours of direct client contact + 100 hours of supervision</a:t>
            </a:r>
          </a:p>
          <a:p>
            <a:r>
              <a:rPr lang="en-US" altLang="en-US" smtClean="0"/>
              <a:t>Take Jurisprudence Exam</a:t>
            </a:r>
          </a:p>
          <a:p>
            <a:r>
              <a:rPr lang="en-US" altLang="en-US" smtClean="0"/>
              <a:t>30 hours of SEUS</a:t>
            </a:r>
          </a:p>
          <a:p>
            <a:r>
              <a:rPr lang="en-US" altLang="en-US" smtClean="0"/>
              <a:t>Register to become a Member</a:t>
            </a:r>
          </a:p>
          <a:p>
            <a:endParaRPr lang="en-US" altLang="en-US" smtClean="0"/>
          </a:p>
          <a:p>
            <a:endParaRPr lang="en-US" altLang="en-US" smtClean="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Content Placeholder 2"/>
          <p:cNvSpPr>
            <a:spLocks noGrp="1"/>
          </p:cNvSpPr>
          <p:nvPr>
            <p:ph idx="1"/>
          </p:nvPr>
        </p:nvSpPr>
        <p:spPr/>
        <p:txBody>
          <a:bodyPr/>
          <a:lstStyle/>
          <a:p>
            <a:r>
              <a:rPr lang="en-US" altLang="en-US" smtClean="0"/>
              <a:t>Take the Exam – become RP (Qualifying)</a:t>
            </a:r>
          </a:p>
          <a:p>
            <a:r>
              <a:rPr lang="en-US" altLang="en-US" smtClean="0"/>
              <a:t>Finish direct client contact hours and supervision hours (RPs will not be permitted to practice independently, i.e. without clinical supervision, until they have completed 1000 direct client contact hours and 150 hours of clinical supervision over the course of their professional career). </a:t>
            </a:r>
          </a:p>
          <a:p>
            <a:r>
              <a:rPr lang="en-US" altLang="en-US" smtClean="0"/>
              <a:t>Become an RP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en-US" dirty="0" smtClean="0"/>
              <a:t>Tyndale Electives </a:t>
            </a:r>
            <a:r>
              <a:rPr lang="en-US" altLang="en-US" dirty="0" smtClean="0"/>
              <a:t>to Consider</a:t>
            </a:r>
          </a:p>
        </p:txBody>
      </p:sp>
      <p:sp>
        <p:nvSpPr>
          <p:cNvPr id="36867" name="Content Placeholder 2"/>
          <p:cNvSpPr>
            <a:spLocks noGrp="1"/>
          </p:cNvSpPr>
          <p:nvPr>
            <p:ph idx="1"/>
          </p:nvPr>
        </p:nvSpPr>
        <p:spPr/>
        <p:txBody>
          <a:bodyPr/>
          <a:lstStyle/>
          <a:p>
            <a:r>
              <a:rPr lang="en-US" altLang="en-US" smtClean="0"/>
              <a:t>Therapy Interventions for Trauma, Abuse and violence (trauma issues)</a:t>
            </a:r>
          </a:p>
          <a:p>
            <a:r>
              <a:rPr lang="en-US" altLang="en-US" smtClean="0"/>
              <a:t>Violence in Relationships (trauma issues)</a:t>
            </a:r>
          </a:p>
          <a:p>
            <a:r>
              <a:rPr lang="en-US" altLang="en-US" smtClean="0"/>
              <a:t>Human Development and Learning (human development)</a:t>
            </a:r>
          </a:p>
          <a:p>
            <a:endParaRPr lang="en-US" altLang="en-US" smtClean="0"/>
          </a:p>
          <a:p>
            <a:endParaRPr lang="en-US" altLang="en-US"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altLang="en-US" smtClean="0"/>
              <a:t>Safe &amp; Effective Use of Self Category</a:t>
            </a:r>
          </a:p>
        </p:txBody>
      </p:sp>
      <p:sp>
        <p:nvSpPr>
          <p:cNvPr id="3" name="Content Placeholder 2"/>
          <p:cNvSpPr>
            <a:spLocks noGrp="1"/>
          </p:cNvSpPr>
          <p:nvPr>
            <p:ph idx="1"/>
          </p:nvPr>
        </p:nvSpPr>
        <p:spPr/>
        <p:txBody>
          <a:bodyPr/>
          <a:lstStyle/>
          <a:p>
            <a:pPr marL="0" indent="0">
              <a:buFontTx/>
              <a:buNone/>
              <a:defRPr/>
            </a:pPr>
            <a:r>
              <a:rPr lang="en-US" b="1" dirty="0" smtClean="0">
                <a:solidFill>
                  <a:srgbClr val="FF0000"/>
                </a:solidFill>
              </a:rPr>
              <a:t>Alternate means of meeting this criteria</a:t>
            </a:r>
          </a:p>
          <a:p>
            <a:pPr>
              <a:defRPr/>
            </a:pPr>
            <a:r>
              <a:rPr lang="en-US" dirty="0" smtClean="0"/>
              <a:t>Personal Counselling</a:t>
            </a:r>
          </a:p>
          <a:p>
            <a:pPr>
              <a:defRPr/>
            </a:pPr>
            <a:r>
              <a:rPr lang="en-US" dirty="0" smtClean="0"/>
              <a:t>Use of assessment tools</a:t>
            </a:r>
          </a:p>
          <a:p>
            <a:pPr>
              <a:defRPr/>
            </a:pPr>
            <a:r>
              <a:rPr lang="en-US" dirty="0" smtClean="0"/>
              <a:t>Family system research</a:t>
            </a:r>
          </a:p>
          <a:p>
            <a:pPr>
              <a:defRPr/>
            </a:pPr>
            <a:r>
              <a:rPr lang="en-US" dirty="0" smtClean="0"/>
              <a:t>Increase understanding of one’s own cultural paradigms</a:t>
            </a:r>
          </a:p>
          <a:p>
            <a:pPr>
              <a:defRPr/>
            </a:pPr>
            <a:r>
              <a:rPr lang="en-US" dirty="0" smtClean="0"/>
              <a:t>Self reflection</a:t>
            </a:r>
          </a:p>
          <a:p>
            <a:pPr>
              <a:defRPr/>
            </a:pPr>
            <a:r>
              <a:rPr lang="en-US" dirty="0" smtClean="0"/>
              <a:t>Supervision</a:t>
            </a:r>
          </a:p>
          <a:p>
            <a:pPr marL="0" indent="0">
              <a:buFontTx/>
              <a:buNone/>
              <a:defRPr/>
            </a:pPr>
            <a:endParaRPr lang="en-US" dirty="0" smtClean="0"/>
          </a:p>
          <a:p>
            <a:pPr>
              <a:defRPr/>
            </a:pPr>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recommendations:</a:t>
            </a:r>
            <a:endParaRPr lang="en-US" dirty="0"/>
          </a:p>
        </p:txBody>
      </p:sp>
      <p:sp>
        <p:nvSpPr>
          <p:cNvPr id="3" name="Content Placeholder 2"/>
          <p:cNvSpPr>
            <a:spLocks noGrp="1"/>
          </p:cNvSpPr>
          <p:nvPr>
            <p:ph idx="1"/>
          </p:nvPr>
        </p:nvSpPr>
        <p:spPr/>
        <p:txBody>
          <a:bodyPr/>
          <a:lstStyle/>
          <a:p>
            <a:r>
              <a:rPr lang="en-US" dirty="0"/>
              <a:t>Keep calm!  There are lots of people working hard to resolve this. A solution will be found</a:t>
            </a:r>
            <a:r>
              <a:rPr lang="en-US" dirty="0" smtClean="0"/>
              <a:t>!</a:t>
            </a:r>
            <a:endParaRPr lang="en-US" dirty="0"/>
          </a:p>
          <a:p>
            <a:r>
              <a:rPr lang="en-US" dirty="0"/>
              <a:t>Attend the OAMFT AGM on Friday November 17th.  At that meeting we will hear from the President regarding the latest plan for resolving the situation</a:t>
            </a:r>
            <a:r>
              <a:rPr lang="en-US" dirty="0" smtClean="0"/>
              <a:t>.</a:t>
            </a:r>
            <a:endParaRPr lang="en-US" dirty="0"/>
          </a:p>
          <a:p>
            <a:endParaRPr lang="en-US" dirty="0"/>
          </a:p>
        </p:txBody>
      </p:sp>
    </p:spTree>
    <p:extLst>
      <p:ext uri="{BB962C8B-B14F-4D97-AF65-F5344CB8AC3E}">
        <p14:creationId xmlns:p14="http://schemas.microsoft.com/office/powerpoint/2010/main" val="23359350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lstStyle/>
          <a:p>
            <a:r>
              <a:rPr lang="en-US" dirty="0" smtClean="0"/>
              <a:t>For now, maintain your current AAMFT membership and if you are ready </a:t>
            </a:r>
            <a:r>
              <a:rPr lang="en-US" dirty="0" smtClean="0"/>
              <a:t>to get courses approved, do </a:t>
            </a:r>
            <a:r>
              <a:rPr lang="en-US" dirty="0" smtClean="0"/>
              <a:t>that </a:t>
            </a:r>
            <a:r>
              <a:rPr lang="en-US" dirty="0" smtClean="0"/>
              <a:t>now through </a:t>
            </a:r>
            <a:r>
              <a:rPr lang="en-US" dirty="0" smtClean="0"/>
              <a:t>the existing AAMFT procedures.  In all likelihood there will be a reciprocity clause in any new Canadian organization.  So try to </a:t>
            </a:r>
            <a:r>
              <a:rPr lang="en-US" dirty="0" smtClean="0"/>
              <a:t>get all your courses approved through AAMFT </a:t>
            </a:r>
            <a:r>
              <a:rPr lang="en-US" dirty="0" smtClean="0"/>
              <a:t>in order to get </a:t>
            </a:r>
            <a:r>
              <a:rPr lang="en-US" dirty="0" smtClean="0"/>
              <a:t>them transferred into </a:t>
            </a:r>
            <a:r>
              <a:rPr lang="en-US" dirty="0" smtClean="0"/>
              <a:t>a new Canadian organization.</a:t>
            </a:r>
          </a:p>
          <a:p>
            <a:pPr marL="0" indent="0">
              <a:buNone/>
            </a:pPr>
            <a:endParaRPr lang="en-US" dirty="0" smtClean="0"/>
          </a:p>
        </p:txBody>
      </p:sp>
    </p:spTree>
    <p:extLst>
      <p:ext uri="{BB962C8B-B14F-4D97-AF65-F5344CB8AC3E}">
        <p14:creationId xmlns:p14="http://schemas.microsoft.com/office/powerpoint/2010/main" val="15633957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lstStyle/>
          <a:p>
            <a:r>
              <a:rPr lang="en-US" dirty="0" smtClean="0"/>
              <a:t>For those who are not yet members of AAMFT, it might make sense to wait and see what the new Canadian system will be, and start the process from here.</a:t>
            </a:r>
          </a:p>
          <a:p>
            <a:r>
              <a:rPr lang="en-US" dirty="0" smtClean="0"/>
              <a:t>Once a Canadian association is formed, members is Canada can choose what they want to do with their AAMFT membership.  For those who might eventually work in the USA (or abroad) retaining their AAMFT membership might be advantageous.  For those who only see themselves working in Canada, AAMFT membership might be an unnecessary expense.</a:t>
            </a:r>
          </a:p>
        </p:txBody>
      </p:sp>
    </p:spTree>
    <p:extLst>
      <p:ext uri="{BB962C8B-B14F-4D97-AF65-F5344CB8AC3E}">
        <p14:creationId xmlns:p14="http://schemas.microsoft.com/office/powerpoint/2010/main" val="40617189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r>
              <a:rPr lang="en-US" dirty="0" smtClean="0"/>
              <a:t>Read the information that comes from OAMFT and CAMFT as the executives help us all to resolve this current situation.  I have every confidence that a solution will be reached that will allow us to continue our specialty of Marriage and Family Therapy in Canada.</a:t>
            </a:r>
          </a:p>
          <a:p>
            <a:endParaRPr lang="en-US" dirty="0"/>
          </a:p>
        </p:txBody>
      </p:sp>
    </p:spTree>
    <p:extLst>
      <p:ext uri="{BB962C8B-B14F-4D97-AF65-F5344CB8AC3E}">
        <p14:creationId xmlns:p14="http://schemas.microsoft.com/office/powerpoint/2010/main" val="38812988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None of this affects CRPO membership.  AAMFT / OAMFT and CRPO are two distinct entities and what AAMFT/OAMFT do has no effect on the process of becoming a member of CRPO.</a:t>
            </a:r>
          </a:p>
          <a:p>
            <a:endParaRPr lang="en-US" dirty="0"/>
          </a:p>
        </p:txBody>
      </p:sp>
    </p:spTree>
    <p:extLst>
      <p:ext uri="{BB962C8B-B14F-4D97-AF65-F5344CB8AC3E}">
        <p14:creationId xmlns:p14="http://schemas.microsoft.com/office/powerpoint/2010/main" val="581132172"/>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2620</TotalTime>
  <Words>1808</Words>
  <Application>Microsoft Office PowerPoint</Application>
  <PresentationFormat>On-screen Show (4:3)</PresentationFormat>
  <Paragraphs>156</Paragraphs>
  <Slides>49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49</vt:i4>
      </vt:variant>
    </vt:vector>
  </HeadingPairs>
  <TitlesOfParts>
    <vt:vector size="52" baseType="lpstr">
      <vt:lpstr>Arial</vt:lpstr>
      <vt:lpstr>Times New Roman</vt:lpstr>
      <vt:lpstr>Default Design</vt:lpstr>
      <vt:lpstr>AAMFT &amp; CRPO  information session</vt:lpstr>
      <vt:lpstr>PowerPoint Presentation</vt:lpstr>
      <vt:lpstr>PowerPoint Presentation</vt:lpstr>
      <vt:lpstr>PowerPoint Presentation</vt:lpstr>
      <vt:lpstr>Current recommendations:</vt:lpstr>
      <vt:lpstr>PowerPoint Presentation</vt:lpstr>
      <vt:lpstr>PowerPoint Presentation</vt:lpstr>
      <vt:lpstr>PowerPoint Presentation</vt:lpstr>
      <vt:lpstr>PowerPoint Presentation</vt:lpstr>
      <vt:lpstr>Steps towards AAMFT Clinical Fellow Designation</vt:lpstr>
      <vt:lpstr>Membership Categories</vt:lpstr>
      <vt:lpstr>Clinical Fellow Membership Evaluative Requirements</vt:lpstr>
      <vt:lpstr>PowerPoint Presentation</vt:lpstr>
      <vt:lpstr>Curriculum Requirements</vt:lpstr>
      <vt:lpstr>PowerPoint Presentation</vt:lpstr>
      <vt:lpstr>PowerPoint Presentation</vt:lpstr>
      <vt:lpstr>PowerPoint Presentation</vt:lpstr>
      <vt:lpstr>Practicum Requirement</vt:lpstr>
      <vt:lpstr>PowerPoint Presentation</vt:lpstr>
      <vt:lpstr>Post-Graduate Clinical Experience</vt:lpstr>
      <vt:lpstr>Steps to take</vt:lpstr>
      <vt:lpstr>Advantages of membership</vt:lpstr>
      <vt:lpstr>Tyndale Courses</vt:lpstr>
      <vt:lpstr>AAMFT Contact Person</vt:lpstr>
      <vt:lpstr>The College of Registered Psychotherapists of Ontario</vt:lpstr>
      <vt:lpstr>Controlled Act of Psychotherapy</vt:lpstr>
      <vt:lpstr>The RHPA defines the controlled act of psychotherapy as follows:</vt:lpstr>
      <vt:lpstr>CRPO Registration Categories</vt:lpstr>
      <vt:lpstr>Steps toward Registration</vt:lpstr>
      <vt:lpstr>PowerPoint Presentation</vt:lpstr>
      <vt:lpstr>PowerPoint Presentation</vt:lpstr>
      <vt:lpstr>They have completed:</vt:lpstr>
      <vt:lpstr>PowerPoint Presentation</vt:lpstr>
      <vt:lpstr>PowerPoint Presentation</vt:lpstr>
      <vt:lpstr>Qualifying Members</vt:lpstr>
      <vt:lpstr>Qualifying Members</vt:lpstr>
      <vt:lpstr>Qualifying Members</vt:lpstr>
      <vt:lpstr>Qualifying Members</vt:lpstr>
      <vt:lpstr>PowerPoint Presentation</vt:lpstr>
      <vt:lpstr>Registered Psychotherapists</vt:lpstr>
      <vt:lpstr>Registered Psychotherapists</vt:lpstr>
      <vt:lpstr>Registered Psychotherapists</vt:lpstr>
      <vt:lpstr>Currency Hours</vt:lpstr>
      <vt:lpstr>Currency Hours</vt:lpstr>
      <vt:lpstr>Independent practice</vt:lpstr>
      <vt:lpstr>Steps for CRPO membership</vt:lpstr>
      <vt:lpstr>PowerPoint Presentation</vt:lpstr>
      <vt:lpstr>Tyndale Electives to Consider</vt:lpstr>
      <vt:lpstr>Safe &amp; Effective Use of Self Category</vt:lpstr>
    </vt:vector>
  </TitlesOfParts>
  <Company>Tyndale University College &amp; Seminary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Paul Scuse</dc:creator>
  <cp:lastModifiedBy>Paul Scuse</cp:lastModifiedBy>
  <cp:revision>60</cp:revision>
  <cp:lastPrinted>2017-09-28T11:56:40Z</cp:lastPrinted>
  <dcterms:created xsi:type="dcterms:W3CDTF">2009-10-07T16:47:26Z</dcterms:created>
  <dcterms:modified xsi:type="dcterms:W3CDTF">2017-09-28T12:12:52Z</dcterms:modified>
</cp:coreProperties>
</file>