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9" r:id="rId3"/>
    <p:sldId id="290" r:id="rId4"/>
    <p:sldId id="265" r:id="rId5"/>
    <p:sldId id="296" r:id="rId6"/>
    <p:sldId id="291" r:id="rId7"/>
    <p:sldId id="266" r:id="rId8"/>
    <p:sldId id="292" r:id="rId9"/>
    <p:sldId id="293" r:id="rId10"/>
    <p:sldId id="294" r:id="rId11"/>
    <p:sldId id="295" r:id="rId12"/>
    <p:sldId id="273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83EEF9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4368E-01EC-42E0-B775-B95A2D8ED095}" type="datetimeFigureOut">
              <a:rPr lang="en-CA" smtClean="0"/>
              <a:pPr/>
              <a:t>5/18/15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26192-3160-4036-B819-B020DF72262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9597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A1ED4-40CC-954B-88C0-BF09D10070B5}" type="datetimeFigureOut">
              <a:rPr lang="en-US" smtClean="0"/>
              <a:pPr/>
              <a:t>5/18/15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AE439-D818-4846-AAD6-3D9CB39B3B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7302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AE439-D818-4846-AAD6-3D9CB39B3BA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3477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AE439-D818-4846-AAD6-3D9CB39B3BA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AE439-D818-4846-AAD6-3D9CB39B3BA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AE439-D818-4846-AAD6-3D9CB39B3BA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AE439-D818-4846-AAD6-3D9CB39B3BA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AE439-D818-4846-AAD6-3D9CB39B3BA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AE439-D818-4846-AAD6-3D9CB39B3BA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AE439-D818-4846-AAD6-3D9CB39B3BA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AE439-D818-4846-AAD6-3D9CB39B3BA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AE439-D818-4846-AAD6-3D9CB39B3BA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AE439-D818-4846-AAD6-3D9CB39B3BA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AE439-D818-4846-AAD6-3D9CB39B3BA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AE439-D818-4846-AAD6-3D9CB39B3BA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AE439-D818-4846-AAD6-3D9CB39B3BA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AE439-D818-4846-AAD6-3D9CB39B3BA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AE439-D818-4846-AAD6-3D9CB39B3BA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AE439-D818-4846-AAD6-3D9CB39B3BA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AE439-D818-4846-AAD6-3D9CB39B3BA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AE439-D818-4846-AAD6-3D9CB39B3BA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AE439-D818-4846-AAD6-3D9CB39B3BA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AE439-D818-4846-AAD6-3D9CB39B3BA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AE439-D818-4846-AAD6-3D9CB39B3BA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AE439-D818-4846-AAD6-3D9CB39B3BA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AE439-D818-4846-AAD6-3D9CB39B3BA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BB5A-BE53-4C64-8010-75CB57841DFE}" type="datetime1">
              <a:rPr lang="en-US" smtClean="0"/>
              <a:pPr/>
              <a:t>5/18/15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BE2A-2E7A-49B2-8782-0FA7CF5FA373}" type="datetime1">
              <a:rPr lang="en-US" smtClean="0"/>
              <a:pPr/>
              <a:t>5/18/15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EB2C-ED52-4509-A5D9-B2494DAF2B3D}" type="datetime1">
              <a:rPr lang="en-US" smtClean="0"/>
              <a:pPr/>
              <a:t>5/18/15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20B2-8AD6-419A-B7A6-CC89F8BC8765}" type="datetime1">
              <a:rPr lang="en-US" smtClean="0"/>
              <a:pPr/>
              <a:t>5/18/15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288-B248-4E28-A2BF-5817C02DFE55}" type="datetime1">
              <a:rPr lang="en-US" smtClean="0"/>
              <a:pPr/>
              <a:t>5/18/15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673B-1F1C-4B74-970A-43A0FA6CF12F}" type="datetime1">
              <a:rPr lang="en-US" smtClean="0"/>
              <a:pPr/>
              <a:t>5/18/15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EF86-63A2-4F80-8A96-54731D100E2B}" type="datetime1">
              <a:rPr lang="en-US" smtClean="0"/>
              <a:pPr/>
              <a:t>5/18/15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038D-8411-4480-B301-36B95009C89B}" type="datetime1">
              <a:rPr lang="en-US" smtClean="0"/>
              <a:pPr/>
              <a:t>5/18/15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6419-E3E8-4268-865C-4646261ECAA2}" type="datetime1">
              <a:rPr lang="en-US" smtClean="0"/>
              <a:pPr/>
              <a:t>5/18/15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80CF-472B-4A47-89BD-6A86E0A868CC}" type="datetime1">
              <a:rPr lang="en-US" smtClean="0"/>
              <a:pPr/>
              <a:t>5/18/15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D615-9A67-4FDA-8B75-E76D9D2FD7C6}" type="datetime1">
              <a:rPr lang="en-US" smtClean="0"/>
              <a:pPr/>
              <a:t>5/18/15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4676A-5CBB-4E55-80F3-73EC15B70C6F}" type="datetime1">
              <a:rPr lang="en-US" smtClean="0"/>
              <a:pPr/>
              <a:t>5/18/15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6B3FA-5F12-E24E-A5E5-B7DBF105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4.gif"/><Relationship Id="rId5" Type="http://schemas.openxmlformats.org/officeDocument/2006/relationships/image" Target="../media/image25.gif"/><Relationship Id="rId6" Type="http://schemas.openxmlformats.org/officeDocument/2006/relationships/image" Target="../media/image26.gif"/><Relationship Id="rId7" Type="http://schemas.openxmlformats.org/officeDocument/2006/relationships/image" Target="../media/image27.gif"/><Relationship Id="rId8" Type="http://schemas.openxmlformats.org/officeDocument/2006/relationships/image" Target="../media/image28.gif"/><Relationship Id="rId9" Type="http://schemas.openxmlformats.org/officeDocument/2006/relationships/image" Target="../media/image29.gif"/><Relationship Id="rId10" Type="http://schemas.openxmlformats.org/officeDocument/2006/relationships/image" Target="../media/image4.png"/><Relationship Id="rId11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0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1.gi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2.jpeg"/><Relationship Id="rId5" Type="http://schemas.openxmlformats.org/officeDocument/2006/relationships/image" Target="../media/image4.png"/><Relationship Id="rId6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4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7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tybasedresearch.ca/" TargetMode="External"/><Relationship Id="rId4" Type="http://schemas.openxmlformats.org/officeDocument/2006/relationships/hyperlink" Target="http://www.communitybasedresearch.ca/Page/View/Guide_to_Action" TargetMode="External"/><Relationship Id="rId5" Type="http://schemas.openxmlformats.org/officeDocument/2006/relationships/hyperlink" Target="http://www.communitybasedresearch.ca/Page/View/PDG" TargetMode="External"/><Relationship Id="rId6" Type="http://schemas.openxmlformats.org/officeDocument/2006/relationships/hyperlink" Target="http://www.communitybasedresearch.ca/Page/View/Churches_and_Immigrants_Reports" TargetMode="Externa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gi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eg"/><Relationship Id="rId12" Type="http://schemas.openxmlformats.org/officeDocument/2006/relationships/image" Target="../media/image15.jpeg"/><Relationship Id="rId13" Type="http://schemas.openxmlformats.org/officeDocument/2006/relationships/image" Target="../media/image4.png"/><Relationship Id="rId1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fr.org/map-of-the-highway" TargetMode="External"/><Relationship Id="rId4" Type="http://schemas.openxmlformats.org/officeDocument/2006/relationships/image" Target="../media/image17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8.gif"/><Relationship Id="rId5" Type="http://schemas.openxmlformats.org/officeDocument/2006/relationships/image" Target="../media/image19.gif"/><Relationship Id="rId6" Type="http://schemas.openxmlformats.org/officeDocument/2006/relationships/image" Target="../media/image20.gif"/><Relationship Id="rId7" Type="http://schemas.openxmlformats.org/officeDocument/2006/relationships/image" Target="../media/image21.gif"/><Relationship Id="rId8" Type="http://schemas.openxmlformats.org/officeDocument/2006/relationships/image" Target="../media/image22.gif"/><Relationship Id="rId9" Type="http://schemas.openxmlformats.org/officeDocument/2006/relationships/image" Target="../media/image23.gif"/><Relationship Id="rId10" Type="http://schemas.openxmlformats.org/officeDocument/2006/relationships/image" Target="../media/image4.png"/><Relationship Id="rId11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20164"/>
          <a:stretch/>
        </p:blipFill>
        <p:spPr bwMode="auto">
          <a:xfrm>
            <a:off x="-1" y="-688975"/>
            <a:ext cx="9144001" cy="563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02385"/>
            <a:ext cx="6400800" cy="136545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Immigrants, Refugees, and Canadian Churches</a:t>
            </a:r>
            <a:endParaRPr lang="en-US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Picture 4" descr="C:\Users\matthew\Pictures\2015-02-23\003.jpg"/>
          <p:cNvPicPr/>
          <p:nvPr/>
        </p:nvPicPr>
        <p:blipFill rotWithShape="1">
          <a:blip r:embed="rId4" cstate="print">
            <a:clrChange>
              <a:clrFrom>
                <a:srgbClr val="DAD8D9"/>
              </a:clrFrom>
              <a:clrTo>
                <a:srgbClr val="DAD8D9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5584" t="6045" r="33966" b="71537"/>
          <a:stretch/>
        </p:blipFill>
        <p:spPr bwMode="auto">
          <a:xfrm>
            <a:off x="1921698" y="288048"/>
            <a:ext cx="5850702" cy="466177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8804" y="1623711"/>
            <a:ext cx="8045196" cy="5234289"/>
          </a:xfrm>
        </p:spPr>
        <p:txBody>
          <a:bodyPr>
            <a:normAutofit/>
          </a:bodyPr>
          <a:lstStyle/>
          <a:p>
            <a:pPr marL="342000" indent="-2160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A Book or Bible study can help to cast vision for working with immigrants and refugees</a:t>
            </a:r>
          </a:p>
          <a:p>
            <a:pPr marL="342000" indent="-216000"/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342000" indent="-2160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Here are some tips: </a:t>
            </a:r>
          </a:p>
          <a:p>
            <a:pPr marL="742050" lvl="2" indent="-2160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Capitalize on your location (e.g., host in a local university or college)</a:t>
            </a:r>
          </a:p>
          <a:p>
            <a:pPr marL="742050" lvl="2" indent="-21600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742050" lvl="2" indent="-2160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Use a Bible study that highlights God’s love for diversity and culture</a:t>
            </a:r>
          </a:p>
          <a:p>
            <a:pPr marL="742050" lvl="2" indent="-216000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742050" lvl="2" indent="-2160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Use resources from organizations that cater specifically to newcomers</a:t>
            </a:r>
          </a:p>
          <a:p>
            <a:pPr marL="742050" lvl="2" indent="-216000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742050" lvl="2" indent="-2160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Encourage newcomers to suggest books for your group to study</a:t>
            </a:r>
          </a:p>
          <a:p>
            <a:pPr marL="742050" lvl="2" indent="-216000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742050" lvl="2" indent="-2160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Two suggested books for study: </a:t>
            </a:r>
            <a:r>
              <a:rPr lang="en-U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Conspiracy of Kindness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 (Steve </a:t>
            </a:r>
            <a:r>
              <a:rPr lang="en-US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Sjogren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) and </a:t>
            </a:r>
            <a:r>
              <a:rPr lang="en-U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Strangers Next Door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 (J.D. Payne)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606"/>
            <a:ext cx="1098804" cy="68806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320802" y="98423"/>
            <a:ext cx="6823199" cy="1303273"/>
            <a:chOff x="1233138" y="2967335"/>
            <a:chExt cx="6677725" cy="1303273"/>
          </a:xfrm>
        </p:grpSpPr>
        <p:sp>
          <p:nvSpPr>
            <p:cNvPr id="10" name="Rectangle 9"/>
            <p:cNvSpPr/>
            <p:nvPr/>
          </p:nvSpPr>
          <p:spPr>
            <a:xfrm>
              <a:off x="1233138" y="2967335"/>
              <a:ext cx="66777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CA" sz="54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lumMod val="8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WAYFINDING ACTION:</a:t>
              </a:r>
              <a:endParaRPr lang="en-CA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51619" y="3624277"/>
              <a:ext cx="6413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3600" dirty="0" smtClean="0">
                  <a:solidFill>
                    <a:schemeClr val="tx2"/>
                  </a:solidFill>
                  <a:latin typeface="Constantia" panose="02030602050306030303" pitchFamily="18" charset="0"/>
                </a:rPr>
                <a:t>Organize a Book or Bible Study</a:t>
              </a:r>
              <a:endParaRPr lang="en-CA" sz="3600" dirty="0">
                <a:solidFill>
                  <a:schemeClr val="tx2"/>
                </a:solidFill>
                <a:latin typeface="Constantia" panose="02030602050306030303" pitchFamily="18" charset="0"/>
              </a:endParaRPr>
            </a:p>
          </p:txBody>
        </p:sp>
      </p:grp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804" y="6510769"/>
            <a:ext cx="1009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8804" y="1815656"/>
            <a:ext cx="7365999" cy="4295131"/>
          </a:xfrm>
        </p:spPr>
        <p:txBody>
          <a:bodyPr>
            <a:normAutofit lnSpcReduction="10000"/>
          </a:bodyPr>
          <a:lstStyle/>
          <a:p>
            <a:pPr marL="342000" indent="-2160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Some of the best ideas for working with newcomers come from church leaders sharing and constructively critiquing the work that each is doing</a:t>
            </a:r>
          </a:p>
          <a:p>
            <a:pPr marL="342000" indent="-216000"/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342000" indent="-2160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Here are some ways to get started:</a:t>
            </a:r>
          </a:p>
          <a:p>
            <a:pPr marL="342000" indent="-216000"/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742050" lvl="2" indent="-2160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Volunteer at a community agency</a:t>
            </a:r>
          </a:p>
          <a:p>
            <a:pPr marL="742050" lvl="2" indent="-216000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742050" lvl="2" indent="-2160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Ask local community agencies for the names of churches who regularly help out</a:t>
            </a:r>
          </a:p>
          <a:p>
            <a:pPr marL="742050" lvl="2" indent="-216000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742050" lvl="2" indent="-2160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Network with other church leaders you already know, including church leaders who are immigrants themselves</a:t>
            </a:r>
            <a:endParaRPr lang="en-US" sz="1900" dirty="0" smtClean="0">
              <a:latin typeface="Constantia" panose="020306020503060303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606"/>
            <a:ext cx="1098804" cy="68806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-114300" y="98423"/>
            <a:ext cx="9258302" cy="1241717"/>
            <a:chOff x="-1150047" y="2967335"/>
            <a:chExt cx="9060911" cy="1241717"/>
          </a:xfrm>
        </p:grpSpPr>
        <p:sp>
          <p:nvSpPr>
            <p:cNvPr id="10" name="Rectangle 9"/>
            <p:cNvSpPr/>
            <p:nvPr/>
          </p:nvSpPr>
          <p:spPr>
            <a:xfrm>
              <a:off x="1233138" y="2967335"/>
              <a:ext cx="66777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CA" sz="54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lumMod val="8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WAYFINDING ACTION:</a:t>
              </a:r>
              <a:endParaRPr lang="en-CA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1150047" y="3624277"/>
              <a:ext cx="90609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3200" dirty="0" smtClean="0">
                  <a:solidFill>
                    <a:schemeClr val="tx2"/>
                  </a:solidFill>
                  <a:latin typeface="Constantia" panose="02030602050306030303" pitchFamily="18" charset="0"/>
                </a:rPr>
                <a:t>Visit Another Church or Community Agency </a:t>
              </a:r>
              <a:endParaRPr lang="en-CA" sz="3200" dirty="0">
                <a:solidFill>
                  <a:schemeClr val="tx2"/>
                </a:solidFill>
                <a:latin typeface="Constantia" panose="02030602050306030303" pitchFamily="18" charset="0"/>
              </a:endParaRPr>
            </a:p>
          </p:txBody>
        </p:sp>
      </p:grp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804" y="6510769"/>
            <a:ext cx="1009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07278" y="1384581"/>
            <a:ext cx="6573570" cy="4815545"/>
            <a:chOff x="1554843" y="1417638"/>
            <a:chExt cx="7131956" cy="5232400"/>
          </a:xfrm>
        </p:grpSpPr>
        <p:pic>
          <p:nvPicPr>
            <p:cNvPr id="7" name="Picture 6" descr="http://www.theblog.ca/wp-content/uploads/2006/11/bigmapofcanada.png"/>
            <p:cNvPicPr/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54843" y="1417638"/>
              <a:ext cx="7131956" cy="523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todo5 copy.gif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554844" y="3691527"/>
              <a:ext cx="2326134" cy="2228966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 descr="tod06 copy.gif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549900" y="2671664"/>
              <a:ext cx="2464558" cy="2359829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 descr="todo4 copy.gif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919842" y="3691527"/>
              <a:ext cx="2131164" cy="2228966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13" descr="todo2 copy.gif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4605866" y="4142492"/>
              <a:ext cx="2240729" cy="2091389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14" descr="todo1 copy.gif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2068436" y="2219087"/>
              <a:ext cx="2160212" cy="2225913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15" descr="todo3 copy.gif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4022304" y="2671664"/>
              <a:ext cx="2400941" cy="2232829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" name="TextBox 2"/>
          <p:cNvSpPr txBox="1"/>
          <p:nvPr/>
        </p:nvSpPr>
        <p:spPr>
          <a:xfrm>
            <a:off x="6132381" y="637862"/>
            <a:ext cx="280508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i="1" dirty="0" smtClean="0"/>
              <a:t>“There’s lots of ways churches can be involved, but that’s the thing… to be involved”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1000" i="1" dirty="0" smtClean="0"/>
          </a:p>
          <a:p>
            <a:r>
              <a:rPr lang="en-CA" sz="2000" i="1" dirty="0"/>
              <a:t>	</a:t>
            </a:r>
            <a:r>
              <a:rPr lang="en-CA" sz="2000" i="1" dirty="0" smtClean="0"/>
              <a:t>	(Church leader) </a:t>
            </a:r>
            <a:endParaRPr lang="en-CA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1024860" y="119634"/>
            <a:ext cx="7912602" cy="1005867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</a:rPr>
              <a:t>Section Three:</a:t>
            </a:r>
            <a:b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</a:rPr>
            </a:b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</a:rPr>
              <a:t>What Could We Do? 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10" y="6503446"/>
            <a:ext cx="1009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Content Placeholder 7" descr="signpost.gif"/>
          <p:cNvPicPr>
            <a:picLocks noGrp="1"/>
          </p:cNvPicPr>
          <p:nvPr>
            <p:ph idx="1"/>
          </p:nvPr>
        </p:nvPicPr>
        <p:blipFill rotWithShape="1">
          <a:blip r:embed="rId11" cstate="print"/>
          <a:srcRect l="16519" t="14306" r="11110" b="40538"/>
          <a:stretch/>
        </p:blipFill>
        <p:spPr>
          <a:xfrm>
            <a:off x="235151" y="120681"/>
            <a:ext cx="789709" cy="89954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37672" y="1222936"/>
            <a:ext cx="7823200" cy="513341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What we do is directly connected to why we are doing it</a:t>
            </a:r>
          </a:p>
          <a:p>
            <a:pPr>
              <a:buNone/>
            </a:pPr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There are three broad types of support that we tend to provide: </a:t>
            </a:r>
          </a:p>
          <a:p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Informal Support</a:t>
            </a:r>
          </a:p>
          <a:p>
            <a:pPr marL="1314450" lvl="2" indent="-457200"/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F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riendships and personal relationships</a:t>
            </a:r>
          </a:p>
          <a:p>
            <a:pPr marL="1314450" lvl="2" indent="-457200"/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Formal Programs</a:t>
            </a:r>
          </a:p>
          <a:p>
            <a:pPr marL="1314450" lvl="2" indent="-457200"/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Addressing immediate settlement needs</a:t>
            </a:r>
          </a:p>
          <a:p>
            <a:pPr marL="1314450" lvl="2" indent="-457200"/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Advocating for immigrants and refugees</a:t>
            </a:r>
          </a:p>
          <a:p>
            <a:pPr marL="1314450" lvl="2" indent="-457200"/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Assisting with longer-term integration needs</a:t>
            </a:r>
          </a:p>
          <a:p>
            <a:pPr marL="1314450" lvl="2" indent="-457200">
              <a:buFont typeface="+mj-lt"/>
              <a:buAutoNum type="alphaLcPeriod"/>
            </a:pPr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Support through Partnerships</a:t>
            </a:r>
          </a:p>
          <a:p>
            <a:pPr lvl="2"/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Our churches do not have the expertise for all things</a:t>
            </a:r>
          </a:p>
          <a:p>
            <a:endParaRPr lang="en-US" dirty="0" smtClean="0">
              <a:latin typeface="Constantia" panose="020306020503060303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606"/>
            <a:ext cx="1098804" cy="68806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231399" y="14865"/>
            <a:ext cx="7912602" cy="100586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</a:rPr>
              <a:t>What Could We Do? 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804" y="6510769"/>
            <a:ext cx="1009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8804" y="1704131"/>
            <a:ext cx="7823200" cy="4525963"/>
          </a:xfrm>
        </p:spPr>
        <p:txBody>
          <a:bodyPr>
            <a:normAutofit fontScale="92500"/>
          </a:bodyPr>
          <a:lstStyle/>
          <a:p>
            <a:pPr indent="-2160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There is immense relational value in offering food and hospitality to newcomers</a:t>
            </a:r>
          </a:p>
          <a:p>
            <a:pPr indent="-216000"/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indent="-2160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Initiate a relationship by inviting newcomers for dinner</a:t>
            </a:r>
          </a:p>
          <a:p>
            <a:pPr indent="-216000"/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indent="-2160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Informally “sponsor” an international student, by sharing meals throughout the week </a:t>
            </a:r>
          </a:p>
          <a:p>
            <a:pPr indent="-216000"/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indent="-2160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Over food, listen to newcomers’ stories, and share yours</a:t>
            </a:r>
          </a:p>
          <a:p>
            <a:pPr indent="-216000"/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indent="-216000"/>
            <a:r>
              <a:rPr lang="en-US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“I </a:t>
            </a:r>
            <a:r>
              <a:rPr lang="en-US" sz="1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think the church can do something that nobody else can do</a:t>
            </a:r>
            <a:r>
              <a:rPr lang="en-US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, and that’s providing accompaniment, providing that </a:t>
            </a:r>
            <a:r>
              <a:rPr lang="en-US" sz="1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sense of community</a:t>
            </a:r>
            <a:r>
              <a:rPr lang="en-US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, of friendship, which community agencies have a really difficult time doing.” (Church Leader) </a:t>
            </a:r>
          </a:p>
          <a:p>
            <a:pPr indent="-216000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606"/>
            <a:ext cx="1098804" cy="688060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320802" y="98423"/>
            <a:ext cx="6823199" cy="1303273"/>
            <a:chOff x="1233138" y="2967335"/>
            <a:chExt cx="6677725" cy="1303273"/>
          </a:xfrm>
        </p:grpSpPr>
        <p:sp>
          <p:nvSpPr>
            <p:cNvPr id="10" name="Rectangle 9"/>
            <p:cNvSpPr/>
            <p:nvPr/>
          </p:nvSpPr>
          <p:spPr>
            <a:xfrm>
              <a:off x="1233138" y="2967335"/>
              <a:ext cx="66777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CA" sz="54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lumMod val="8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WAYFINDING ACTION:</a:t>
              </a:r>
              <a:endParaRPr lang="en-CA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54298" y="3624277"/>
              <a:ext cx="57565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solidFill>
                    <a:schemeClr val="tx2"/>
                  </a:solidFill>
                  <a:latin typeface="Constantia" panose="02030602050306030303" pitchFamily="18" charset="0"/>
                </a:rPr>
                <a:t>Invite Newcomers to Dinner</a:t>
              </a:r>
              <a:endParaRPr lang="en-CA" sz="3600" dirty="0">
                <a:solidFill>
                  <a:schemeClr val="tx2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804" y="6510769"/>
            <a:ext cx="1009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3940" y="1600200"/>
            <a:ext cx="8120061" cy="5070475"/>
          </a:xfrm>
        </p:spPr>
        <p:txBody>
          <a:bodyPr>
            <a:normAutofit fontScale="92500" lnSpcReduction="10000"/>
          </a:bodyPr>
          <a:lstStyle/>
          <a:p>
            <a:pPr marL="342000" indent="-216000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Programs are a type of formal support that your church can provide</a:t>
            </a:r>
          </a:p>
          <a:p>
            <a:pPr marL="342000" indent="-216000"/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342000" indent="-216000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In creating a program, think about…</a:t>
            </a:r>
          </a:p>
          <a:p>
            <a:pPr marL="926100" lvl="3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t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he relationships your church has made with recent immigrants and refugees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926100" lvl="3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the re-occurring practical ways that you have supported newcomers</a:t>
            </a:r>
          </a:p>
          <a:p>
            <a:pPr marL="926100" lvl="3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the resources your congregation possesses in order to meet those needs in an ongoing way (human, financial, etc.) </a:t>
            </a:r>
          </a:p>
          <a:p>
            <a:pPr marL="342000" lvl="2" indent="-216000"/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342000" indent="-216000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Talk with recent immigrants &amp; refugees </a:t>
            </a:r>
          </a:p>
          <a:p>
            <a:pPr marL="126000" indent="0">
              <a:buNone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   in your congregation for insight</a:t>
            </a:r>
          </a:p>
          <a:p>
            <a:pPr marL="342000" indent="-216000"/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342000" indent="-216000">
              <a:lnSpc>
                <a:spcPct val="110000"/>
              </a:lnSpc>
              <a:spcBef>
                <a:spcPts val="0"/>
              </a:spcBef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Talk with neighboring churches </a:t>
            </a:r>
          </a:p>
          <a:p>
            <a:pPr marL="342000" indent="-2160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   and community organizations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606"/>
            <a:ext cx="1098804" cy="6880606"/>
          </a:xfrm>
          <a:prstGeom prst="rect">
            <a:avLst/>
          </a:prstGeom>
        </p:spPr>
      </p:pic>
      <p:pic>
        <p:nvPicPr>
          <p:cNvPr id="9" name="Picture 8" descr="C:\Users\matthew\Pictures\2015-02-23\002.jpg"/>
          <p:cNvPicPr/>
          <p:nvPr/>
        </p:nvPicPr>
        <p:blipFill rotWithShape="1">
          <a:blip r:embed="rId4" cstate="print">
            <a:clrChange>
              <a:clrFrom>
                <a:srgbClr val="DDDBDC"/>
              </a:clrFrom>
              <a:clrTo>
                <a:srgbClr val="DDDBDC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4866" t="30353" r="23939" b="38035"/>
          <a:stretch/>
        </p:blipFill>
        <p:spPr bwMode="auto">
          <a:xfrm>
            <a:off x="6350280" y="4495033"/>
            <a:ext cx="3074276" cy="21756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320802" y="98423"/>
            <a:ext cx="6823199" cy="1293094"/>
            <a:chOff x="1233138" y="2967335"/>
            <a:chExt cx="6677725" cy="1293094"/>
          </a:xfrm>
        </p:grpSpPr>
        <p:sp>
          <p:nvSpPr>
            <p:cNvPr id="11" name="Rectangle 10"/>
            <p:cNvSpPr/>
            <p:nvPr/>
          </p:nvSpPr>
          <p:spPr>
            <a:xfrm>
              <a:off x="1233138" y="2967335"/>
              <a:ext cx="66777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CA" sz="54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lumMod val="8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WAYFINDING ACTION:</a:t>
              </a:r>
              <a:endParaRPr lang="en-CA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51996" y="3614098"/>
              <a:ext cx="57565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3600" dirty="0" smtClean="0">
                  <a:solidFill>
                    <a:schemeClr val="tx2"/>
                  </a:solidFill>
                  <a:latin typeface="Constantia" panose="02030602050306030303" pitchFamily="18" charset="0"/>
                </a:rPr>
                <a:t>Create your own program</a:t>
              </a:r>
              <a:endParaRPr lang="en-CA" sz="3600" dirty="0">
                <a:solidFill>
                  <a:schemeClr val="tx2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8804" y="6510769"/>
            <a:ext cx="1009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37672" y="1775098"/>
            <a:ext cx="7365999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Canadian churches have been involved with refugee settlement for a very long time</a:t>
            </a:r>
          </a:p>
          <a:p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Connect with people’s common humanity, leading the way to share God’s heart of love and compassion for the marginalized and oppressed</a:t>
            </a:r>
          </a:p>
          <a:p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Form partnerships with civic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&amp; non-civic organizations</a:t>
            </a:r>
          </a:p>
          <a:p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Seek other churches who are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currently sponsoring refugees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606"/>
            <a:ext cx="1098804" cy="6880606"/>
          </a:xfrm>
          <a:prstGeom prst="rect">
            <a:avLst/>
          </a:prstGeom>
        </p:spPr>
      </p:pic>
      <p:pic>
        <p:nvPicPr>
          <p:cNvPr id="9" name="Picture 8" descr="refugees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68314" y="3838111"/>
            <a:ext cx="2918486" cy="288336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2320802" y="98423"/>
            <a:ext cx="6823199" cy="1293094"/>
            <a:chOff x="1233138" y="2967335"/>
            <a:chExt cx="6677725" cy="1293094"/>
          </a:xfrm>
        </p:grpSpPr>
        <p:sp>
          <p:nvSpPr>
            <p:cNvPr id="11" name="Rectangle 10"/>
            <p:cNvSpPr/>
            <p:nvPr/>
          </p:nvSpPr>
          <p:spPr>
            <a:xfrm>
              <a:off x="1233138" y="2967335"/>
              <a:ext cx="66777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CA" sz="54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lumMod val="8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WAYFINDING ACTION:</a:t>
              </a:r>
              <a:endParaRPr lang="en-CA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51996" y="3614098"/>
              <a:ext cx="57565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3600" dirty="0" smtClean="0">
                  <a:solidFill>
                    <a:schemeClr val="tx2"/>
                  </a:solidFill>
                  <a:latin typeface="Constantia" panose="02030602050306030303" pitchFamily="18" charset="0"/>
                </a:rPr>
                <a:t>Sponsor a Refugee Family</a:t>
              </a:r>
              <a:endParaRPr lang="en-CA" sz="3600" dirty="0">
                <a:solidFill>
                  <a:schemeClr val="tx2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8804" y="6510769"/>
            <a:ext cx="1009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www.theblog.ca/wp-content/uploads/2006/11/bigmapofcanada.png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65118" y="1020226"/>
            <a:ext cx="7118579" cy="562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matthew\Pictures\2015-02-12\006.jpg"/>
          <p:cNvPicPr/>
          <p:nvPr/>
        </p:nvPicPr>
        <p:blipFill rotWithShape="1">
          <a:blip r:embed="rId4" cstate="print">
            <a:clrChange>
              <a:clrFrom>
                <a:srgbClr val="DCDEDD"/>
              </a:clrFrom>
              <a:clrTo>
                <a:srgbClr val="DCDEDD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2908" t="9167" r="27326" b="19203"/>
          <a:stretch/>
        </p:blipFill>
        <p:spPr bwMode="auto">
          <a:xfrm rot="16200000">
            <a:off x="2870565" y="1275408"/>
            <a:ext cx="3091147" cy="53409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54" y="6492874"/>
            <a:ext cx="1009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ontent Placeholder 7" descr="signpost.gif"/>
          <p:cNvPicPr>
            <a:picLocks noGrp="1"/>
          </p:cNvPicPr>
          <p:nvPr>
            <p:ph idx="1"/>
          </p:nvPr>
        </p:nvPicPr>
        <p:blipFill rotWithShape="1">
          <a:blip r:embed="rId6" cstate="print"/>
          <a:srcRect l="16519" t="14306" r="11110" b="40538"/>
          <a:stretch/>
        </p:blipFill>
        <p:spPr>
          <a:xfrm>
            <a:off x="235151" y="120681"/>
            <a:ext cx="789709" cy="89954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Title 3"/>
          <p:cNvSpPr txBox="1">
            <a:spLocks/>
          </p:cNvSpPr>
          <p:nvPr/>
        </p:nvSpPr>
        <p:spPr>
          <a:xfrm>
            <a:off x="1024860" y="119634"/>
            <a:ext cx="7912602" cy="1005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</a:rPr>
              <a:t>Section Four:</a:t>
            </a:r>
            <a:b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</a:rPr>
            </a:b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</a:rPr>
              <a:t>How Can We Learn From Each Other? 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31399" y="1524584"/>
            <a:ext cx="7365999" cy="4708524"/>
          </a:xfrm>
        </p:spPr>
        <p:txBody>
          <a:bodyPr>
            <a:normAutofit/>
          </a:bodyPr>
          <a:lstStyle/>
          <a:p>
            <a:pPr indent="-2160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… by listening to each other and discovering things about each other</a:t>
            </a:r>
          </a:p>
          <a:p>
            <a:pPr indent="-216000"/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indent="-2160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… by building relationships with people from other cultures, other faiths, and other traditions</a:t>
            </a:r>
          </a:p>
          <a:p>
            <a:pPr indent="-216000"/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indent="-2160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… by letting those relationships steer the development of our programs </a:t>
            </a:r>
          </a:p>
          <a:p>
            <a:pPr indent="-216000"/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indent="-216000"/>
            <a:endParaRPr lang="en-US" dirty="0" smtClean="0">
              <a:latin typeface="Constantia" panose="020306020503060303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606"/>
            <a:ext cx="1098804" cy="68806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231399" y="14865"/>
            <a:ext cx="7912602" cy="1005867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</a:rPr>
              <a:t>How Can We Learn From Each Other?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804" y="6510769"/>
            <a:ext cx="1009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8804" y="1819997"/>
            <a:ext cx="7365999" cy="4525963"/>
          </a:xfrm>
        </p:spPr>
        <p:txBody>
          <a:bodyPr>
            <a:normAutofit lnSpcReduction="10000"/>
          </a:bodyPr>
          <a:lstStyle/>
          <a:p>
            <a:pPr indent="-2160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Through intercultural workshops, we can:</a:t>
            </a: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86985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L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earn about our various cultural backgrounds, traditions, and assumptions</a:t>
            </a:r>
          </a:p>
          <a:p>
            <a:pPr marL="86985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E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xplore our cultural differences and similarities</a:t>
            </a:r>
          </a:p>
          <a:p>
            <a:pPr marL="869850" lvl="1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Gain vocabulary to talk about cultural differences </a:t>
            </a:r>
          </a:p>
          <a:p>
            <a:pPr marL="869850" lvl="1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Work together to analyze and even change intercultural dynamics in our interpersonal relationships and communities</a:t>
            </a:r>
          </a:p>
          <a:p>
            <a:pPr marL="869850" lvl="1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Learn about ‘cultural sensitivity’ and </a:t>
            </a:r>
          </a:p>
          <a:p>
            <a:pPr marL="526950" lvl="1" indent="0">
              <a:buNone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    ‘cross-cultural competency’ </a:t>
            </a:r>
          </a:p>
          <a:p>
            <a:pPr marL="869850" lvl="1" indent="-342900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469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Consider bringing in an outside </a:t>
            </a:r>
          </a:p>
          <a:p>
            <a:pPr marL="12690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     facilitator or lead the workshop </a:t>
            </a:r>
          </a:p>
          <a:p>
            <a:pPr marL="12690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     yourselves.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526950" lvl="1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126900" indent="0">
              <a:buNone/>
            </a:pPr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606"/>
            <a:ext cx="1098804" cy="6880606"/>
          </a:xfrm>
          <a:prstGeom prst="rect">
            <a:avLst/>
          </a:prstGeom>
        </p:spPr>
      </p:pic>
      <p:pic>
        <p:nvPicPr>
          <p:cNvPr id="9" name="Picture 8" descr="C:\Users\matthew\Pictures\2015-02-07\004.jpg"/>
          <p:cNvPicPr/>
          <p:nvPr/>
        </p:nvPicPr>
        <p:blipFill rotWithShape="1">
          <a:blip r:embed="rId4" cstate="print">
            <a:clrChange>
              <a:clrFrom>
                <a:srgbClr val="DCDEDD"/>
              </a:clrFrom>
              <a:clrTo>
                <a:srgbClr val="DCDEDD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138" t="4119" r="21842" b="53318"/>
          <a:stretch/>
        </p:blipFill>
        <p:spPr bwMode="auto">
          <a:xfrm>
            <a:off x="5844874" y="3817134"/>
            <a:ext cx="3150012" cy="24545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150918" y="98423"/>
            <a:ext cx="6993083" cy="1303273"/>
            <a:chOff x="1066876" y="2967335"/>
            <a:chExt cx="6843987" cy="1303273"/>
          </a:xfrm>
        </p:grpSpPr>
        <p:sp>
          <p:nvSpPr>
            <p:cNvPr id="11" name="Rectangle 10"/>
            <p:cNvSpPr/>
            <p:nvPr/>
          </p:nvSpPr>
          <p:spPr>
            <a:xfrm>
              <a:off x="1233138" y="2967335"/>
              <a:ext cx="66777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CA" sz="54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lumMod val="8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WAYFINDING ACTION:</a:t>
              </a:r>
              <a:endParaRPr lang="en-CA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6876" y="3624277"/>
              <a:ext cx="66980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3600" dirty="0" smtClean="0">
                  <a:solidFill>
                    <a:schemeClr val="tx2"/>
                  </a:solidFill>
                  <a:latin typeface="Constantia" panose="02030602050306030303" pitchFamily="18" charset="0"/>
                </a:rPr>
                <a:t>Host an Intercultural Workshop</a:t>
              </a:r>
              <a:endParaRPr lang="en-CA" sz="3600" dirty="0">
                <a:solidFill>
                  <a:schemeClr val="tx2"/>
                </a:solidFill>
                <a:latin typeface="Constantia" panose="02030602050306030303" pitchFamily="18" charset="0"/>
              </a:endParaRPr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8804" y="6510769"/>
            <a:ext cx="1009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20800" y="1380098"/>
            <a:ext cx="7365999" cy="5133414"/>
          </a:xfrm>
        </p:spPr>
        <p:txBody>
          <a:bodyPr/>
          <a:lstStyle/>
          <a:p>
            <a:pPr indent="-2160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These slides are based on a recently developed Guide to Action</a:t>
            </a:r>
          </a:p>
          <a:p>
            <a:pPr indent="-216000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indent="-2160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The Guide to Action was developed from findings of a national research project entitled ‘The Role of Churches in Immigrant Settlement and Integration’ (see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hlinkClick r:id="" action="ppaction://hlinkshowjump?jump=lastslide"/>
              </a:rPr>
              <a:t>slide 24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)</a:t>
            </a:r>
          </a:p>
          <a:p>
            <a:pPr indent="-216000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indent="-2160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The Guide to Action provides strategies (called ‘Wayfinding Actions’) that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we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, as Church leaders, can use as we work with – and learn from – immigrants and refugees. 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indent="-216000"/>
            <a:endParaRPr lang="en-US" dirty="0" smtClean="0">
              <a:latin typeface="Constantia" panose="020306020503060303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606"/>
            <a:ext cx="1098804" cy="6880606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804" y="6510769"/>
            <a:ext cx="1009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231399" y="14865"/>
            <a:ext cx="7912602" cy="100586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</a:rPr>
              <a:t>Welcome!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8804" y="1620982"/>
            <a:ext cx="7365999" cy="4525963"/>
          </a:xfrm>
        </p:spPr>
        <p:txBody>
          <a:bodyPr/>
          <a:lstStyle/>
          <a:p>
            <a:pPr marL="342000" indent="-21600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se artistic expression as a way of empowering people, telling stories, learning about underlying social/political issues, or nurturing community</a:t>
            </a:r>
          </a:p>
          <a:p>
            <a:pPr marL="342000" indent="-216000"/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342000" indent="-2160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Art can be used by people to express their histories, their journeys, their struggles, and their hopes in multiple forms</a:t>
            </a:r>
          </a:p>
          <a:p>
            <a:pPr marL="742050" lvl="2" indent="-2160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Photography</a:t>
            </a:r>
          </a:p>
          <a:p>
            <a:pPr marL="742050" lvl="2" indent="-2160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Drama</a:t>
            </a:r>
          </a:p>
          <a:p>
            <a:pPr marL="742050" lvl="2" indent="-2160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Music</a:t>
            </a:r>
          </a:p>
          <a:p>
            <a:pPr marL="742050" lvl="2" indent="-2160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Visual Arts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606"/>
            <a:ext cx="1098804" cy="6880606"/>
          </a:xfrm>
          <a:prstGeom prst="rect">
            <a:avLst/>
          </a:prstGeom>
        </p:spPr>
      </p:pic>
      <p:pic>
        <p:nvPicPr>
          <p:cNvPr id="9" name="Picture 8" descr="C:\Users\matthew\Pictures\2015-02-14\001.jpg"/>
          <p:cNvPicPr/>
          <p:nvPr/>
        </p:nvPicPr>
        <p:blipFill rotWithShape="1">
          <a:blip r:embed="rId4" cstate="print">
            <a:clrChange>
              <a:clrFrom>
                <a:srgbClr val="D7D7D7"/>
              </a:clrFrom>
              <a:clrTo>
                <a:srgbClr val="D7D7D7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9722" t="36215" r="30571" b="31543"/>
          <a:stretch/>
        </p:blipFill>
        <p:spPr bwMode="auto">
          <a:xfrm>
            <a:off x="4264995" y="3717045"/>
            <a:ext cx="3620118" cy="29536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047009" y="98423"/>
            <a:ext cx="7096992" cy="1303273"/>
            <a:chOff x="965182" y="2967335"/>
            <a:chExt cx="6945681" cy="1303273"/>
          </a:xfrm>
        </p:grpSpPr>
        <p:sp>
          <p:nvSpPr>
            <p:cNvPr id="11" name="Rectangle 10"/>
            <p:cNvSpPr/>
            <p:nvPr/>
          </p:nvSpPr>
          <p:spPr>
            <a:xfrm>
              <a:off x="1233138" y="2967335"/>
              <a:ext cx="66777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CA" sz="54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lumMod val="8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WAYFINDING ACTION:</a:t>
              </a:r>
              <a:endParaRPr lang="en-CA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65182" y="3624277"/>
              <a:ext cx="67997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3600" dirty="0" smtClean="0">
                  <a:solidFill>
                    <a:schemeClr val="tx2"/>
                  </a:solidFill>
                  <a:latin typeface="Constantia" panose="02030602050306030303" pitchFamily="18" charset="0"/>
                </a:rPr>
                <a:t>Initiate a Community Arts Project</a:t>
              </a:r>
              <a:endParaRPr lang="en-CA" sz="3600" dirty="0">
                <a:solidFill>
                  <a:schemeClr val="tx2"/>
                </a:solidFill>
                <a:latin typeface="Constantia" panose="02030602050306030303" pitchFamily="18" charset="0"/>
              </a:endParaRPr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8804" y="6510769"/>
            <a:ext cx="1009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574" y="4431802"/>
            <a:ext cx="1915427" cy="192454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8804" y="1390007"/>
            <a:ext cx="7365999" cy="4913312"/>
          </a:xfrm>
        </p:spPr>
        <p:txBody>
          <a:bodyPr>
            <a:noAutofit/>
          </a:bodyPr>
          <a:lstStyle/>
          <a:p>
            <a:pPr indent="-2160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Sanctuary is the act of offering a safe place for a refugee who is facing deportation</a:t>
            </a:r>
          </a:p>
          <a:p>
            <a:pPr indent="-216000"/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indent="-2160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Offering sanctuary can be controversial</a:t>
            </a:r>
          </a:p>
          <a:p>
            <a:pPr indent="-216000"/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indent="-2160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Offering sanctuary can provide a unique opportunity for the church community to build relationships with refugees and with a variety of other governmental and nongovernmental organizations</a:t>
            </a:r>
          </a:p>
          <a:p>
            <a:pPr indent="-216000"/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indent="-216000"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Offering sanctuary involves significant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financial and logistical commitments, as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well as legal issues for which ongoing legal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counsel may be required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2606"/>
            <a:ext cx="1098804" cy="68806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320802" y="98423"/>
            <a:ext cx="6823199" cy="1303273"/>
            <a:chOff x="1233138" y="2967335"/>
            <a:chExt cx="6677725" cy="1303273"/>
          </a:xfrm>
        </p:grpSpPr>
        <p:sp>
          <p:nvSpPr>
            <p:cNvPr id="11" name="Rectangle 10"/>
            <p:cNvSpPr/>
            <p:nvPr/>
          </p:nvSpPr>
          <p:spPr>
            <a:xfrm>
              <a:off x="1233138" y="2967335"/>
              <a:ext cx="66777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CA" sz="54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lumMod val="8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WAYFINDING ACTION:</a:t>
              </a:r>
              <a:endParaRPr lang="en-CA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08362" y="3624277"/>
              <a:ext cx="57565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3600" dirty="0" smtClean="0">
                  <a:solidFill>
                    <a:schemeClr val="tx2"/>
                  </a:solidFill>
                  <a:latin typeface="Constantia" panose="02030602050306030303" pitchFamily="18" charset="0"/>
                </a:rPr>
                <a:t>Consider Offering Sanctuary</a:t>
              </a:r>
              <a:endParaRPr lang="en-CA" sz="3600" dirty="0">
                <a:solidFill>
                  <a:schemeClr val="tx2"/>
                </a:solidFill>
                <a:latin typeface="Constantia" panose="02030602050306030303" pitchFamily="18" charset="0"/>
              </a:endParaRPr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8804" y="6510769"/>
            <a:ext cx="1009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877510"/>
            <a:ext cx="1827236" cy="239761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7184" y="1653393"/>
            <a:ext cx="7182310" cy="5070475"/>
          </a:xfrm>
        </p:spPr>
        <p:txBody>
          <a:bodyPr>
            <a:normAutofit/>
          </a:bodyPr>
          <a:lstStyle/>
          <a:p>
            <a:pPr marL="342000" indent="-216000">
              <a:spcBef>
                <a:spcPts val="0"/>
              </a:spcBef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Remind yourself of why you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are</a:t>
            </a:r>
            <a:b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</a:b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doing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what you are doing</a:t>
            </a:r>
          </a:p>
          <a:p>
            <a:pPr indent="-216000"/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342000" indent="-216000">
              <a:spcBef>
                <a:spcPts val="0"/>
              </a:spcBef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Remind yourself of the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Biblical</a:t>
            </a:r>
            <a:b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</a:b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passage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that got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you involved</a:t>
            </a:r>
            <a:b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</a:b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initially</a:t>
            </a:r>
          </a:p>
          <a:p>
            <a:pPr indent="-216000">
              <a:spcBef>
                <a:spcPts val="0"/>
              </a:spcBef>
            </a:pPr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indent="-2160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Explore creative ways to remind others in your church community about the importance of working with immigrants and refugees </a:t>
            </a:r>
          </a:p>
          <a:p>
            <a:pPr indent="-216000"/>
            <a:endParaRPr lang="en-US" sz="1000" dirty="0" smtClean="0">
              <a:latin typeface="Constantia" panose="02030602050306030303" pitchFamily="18" charset="0"/>
            </a:endParaRPr>
          </a:p>
          <a:p>
            <a:pPr marL="869850" lvl="1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Make banners for your church sanctuary</a:t>
            </a:r>
          </a:p>
          <a:p>
            <a:pPr marL="869850" lvl="1" indent="-342900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869850" lvl="1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Use social media to generate regular reminders about ministry projects or to organize a virtual rally</a:t>
            </a:r>
          </a:p>
          <a:p>
            <a:pPr indent="-216000"/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2606"/>
            <a:ext cx="1098804" cy="68806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320802" y="98423"/>
            <a:ext cx="6823199" cy="1303273"/>
            <a:chOff x="1233138" y="2967335"/>
            <a:chExt cx="6677725" cy="1303273"/>
          </a:xfrm>
        </p:grpSpPr>
        <p:sp>
          <p:nvSpPr>
            <p:cNvPr id="11" name="Rectangle 10"/>
            <p:cNvSpPr/>
            <p:nvPr/>
          </p:nvSpPr>
          <p:spPr>
            <a:xfrm>
              <a:off x="1233138" y="2967335"/>
              <a:ext cx="66777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CA" sz="54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lumMod val="8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WAYFINDING ACTION:</a:t>
              </a:r>
              <a:endParaRPr lang="en-CA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92296" y="3624277"/>
              <a:ext cx="63726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3600" dirty="0" smtClean="0">
                  <a:solidFill>
                    <a:schemeClr val="tx2"/>
                  </a:solidFill>
                  <a:latin typeface="Constantia" panose="02030602050306030303" pitchFamily="18" charset="0"/>
                </a:rPr>
                <a:t>Tie a String Around </a:t>
              </a:r>
              <a:r>
                <a:rPr lang="en-CA" sz="3600" dirty="0">
                  <a:solidFill>
                    <a:schemeClr val="tx2"/>
                  </a:solidFill>
                  <a:latin typeface="Constantia" panose="02030602050306030303" pitchFamily="18" charset="0"/>
                </a:rPr>
                <a:t>Y</a:t>
              </a:r>
              <a:r>
                <a:rPr lang="en-CA" sz="3600" dirty="0" smtClean="0">
                  <a:solidFill>
                    <a:schemeClr val="tx2"/>
                  </a:solidFill>
                  <a:latin typeface="Constantia" panose="02030602050306030303" pitchFamily="18" charset="0"/>
                </a:rPr>
                <a:t>our Finger</a:t>
              </a:r>
              <a:endParaRPr lang="en-CA" sz="3600" dirty="0">
                <a:solidFill>
                  <a:schemeClr val="tx2"/>
                </a:solidFill>
                <a:latin typeface="Constantia" panose="02030602050306030303" pitchFamily="18" charset="0"/>
              </a:endParaRPr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8804" y="6510769"/>
            <a:ext cx="1009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31399" y="14865"/>
            <a:ext cx="7912602" cy="100586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</a:rPr>
              <a:t>Where Do We Go From Here?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6707" y="1020732"/>
            <a:ext cx="7365999" cy="5133414"/>
          </a:xfrm>
        </p:spPr>
        <p:txBody>
          <a:bodyPr/>
          <a:lstStyle/>
          <a:p>
            <a:pPr indent="-2160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The ‘Wayfinding Actions’ explored in these slides represent a small fraction of the many kinds of actions that will be initiated by Canadian churches moving forward</a:t>
            </a:r>
          </a:p>
          <a:p>
            <a:pPr indent="-216000"/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indent="-2160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Wherever you find yourself, understand that something very momentous lies ahead.</a:t>
            </a:r>
          </a:p>
          <a:p>
            <a:pPr indent="-216000"/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“For surely I know the plans I have for you, says the LORD, plans for your welfare and not for harm, to give you a future with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hope” (Jeremiah 29:11) </a:t>
            </a:r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indent="-216000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indent="-216000">
              <a:buNone/>
            </a:pPr>
            <a:endParaRPr lang="en-US" dirty="0" smtClean="0">
              <a:latin typeface="Constantia" panose="020306020503060303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606"/>
            <a:ext cx="1098804" cy="6880606"/>
          </a:xfrm>
          <a:prstGeom prst="rect">
            <a:avLst/>
          </a:prstGeom>
        </p:spPr>
      </p:pic>
      <p:pic>
        <p:nvPicPr>
          <p:cNvPr id="9" name="Picture 8" descr="C:\Users\matthew\Pictures\2015-02-23\001.jpg"/>
          <p:cNvPicPr/>
          <p:nvPr/>
        </p:nvPicPr>
        <p:blipFill rotWithShape="1">
          <a:blip r:embed="rId4" cstate="print">
            <a:clrChange>
              <a:clrFrom>
                <a:srgbClr val="DAD8D9"/>
              </a:clrFrom>
              <a:clrTo>
                <a:srgbClr val="DAD8D9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261" t="37219" r="11931" b="38286"/>
          <a:stretch/>
        </p:blipFill>
        <p:spPr bwMode="auto">
          <a:xfrm>
            <a:off x="2026730" y="4552661"/>
            <a:ext cx="5858383" cy="23053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8804" y="6510769"/>
            <a:ext cx="1009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3426" y="953034"/>
            <a:ext cx="7206512" cy="513341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Led by the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hlinkClick r:id="rId3"/>
              </a:rPr>
              <a:t>Centre For Community Based Research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 (Kitchener, ON) </a:t>
            </a:r>
          </a:p>
          <a:p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Funded by the Social Sciences and Humanities Research Council of Canada (SSHRC) </a:t>
            </a:r>
          </a:p>
          <a:p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For a copy of 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Guide to Action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click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here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: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hlinkClick r:id="rId4"/>
              </a:rPr>
              <a:t>http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hlinkClick r:id="rId4"/>
              </a:rPr>
              <a:t>://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hlinkClick r:id="rId4"/>
              </a:rPr>
              <a:t>www.communitybasedresearch.ca/Page/View/Guide_to_Action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For more information about the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project and a full list of partners, visit: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</a:br>
            <a:r>
              <a:rPr lang="en-US" sz="1600" dirty="0">
                <a:solidFill>
                  <a:srgbClr val="3366FF"/>
                </a:solidFill>
                <a:latin typeface="Constantia" panose="02030602050306030303" pitchFamily="18" charset="0"/>
                <a:hlinkClick r:id="rId5"/>
              </a:rPr>
              <a:t>http://</a:t>
            </a:r>
            <a:r>
              <a:rPr lang="en-US" sz="1600" dirty="0" smtClean="0">
                <a:solidFill>
                  <a:srgbClr val="3366FF"/>
                </a:solidFill>
                <a:latin typeface="Constantia" panose="02030602050306030303" pitchFamily="18" charset="0"/>
                <a:hlinkClick r:id="rId5"/>
              </a:rPr>
              <a:t>www.communitybasedresearch.ca/Page/View/PDG</a:t>
            </a:r>
            <a:r>
              <a:rPr lang="en-US" sz="1600" dirty="0" smtClean="0">
                <a:solidFill>
                  <a:srgbClr val="3366FF"/>
                </a:solidFill>
                <a:latin typeface="Constantia" panose="02030602050306030303" pitchFamily="18" charset="0"/>
              </a:rPr>
              <a:t> </a:t>
            </a:r>
          </a:p>
          <a:p>
            <a:endParaRPr lang="en-US" sz="1000" dirty="0">
              <a:solidFill>
                <a:srgbClr val="3366FF"/>
              </a:solidFill>
              <a:latin typeface="Constantia" panose="02030602050306030303" pitchFamily="18" charset="0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For access to all research reports, visit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hlinkClick r:id="rId6"/>
              </a:rPr>
              <a:t>http://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hlinkClick r:id="rId6"/>
              </a:rPr>
              <a:t>www.communitybasedresearch.ca/Page/View/Churches_and_Immigrants_Reports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 </a:t>
            </a:r>
          </a:p>
          <a:p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2606"/>
            <a:ext cx="1098804" cy="6880606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90364" y="6121757"/>
            <a:ext cx="1953636" cy="60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83426" y="6432200"/>
            <a:ext cx="5704464" cy="2384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231399" y="14865"/>
            <a:ext cx="7912602" cy="100586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</a:rPr>
              <a:t>About the Project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606"/>
            <a:ext cx="1098804" cy="6880606"/>
          </a:xfrm>
          <a:prstGeom prst="rect">
            <a:avLst/>
          </a:prstGeom>
        </p:spPr>
      </p:pic>
      <p:pic>
        <p:nvPicPr>
          <p:cNvPr id="8" name="Content Placeholder 7" descr="signpost.gif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057351" y="2454442"/>
            <a:ext cx="2837412" cy="354502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185718" y="1652770"/>
            <a:ext cx="80451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216000"/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cs typeface="Helvetica" panose="020B0604020202020204" pitchFamily="34" charset="0"/>
              </a:rPr>
              <a:t>The Guide to Action seeks to answer four main questions:</a:t>
            </a:r>
          </a:p>
          <a:p>
            <a:pPr marL="342000" indent="-216000"/>
            <a:endParaRPr lang="en-CA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  <a:cs typeface="Helvetica" panose="020B0604020202020204" pitchFamily="34" charset="0"/>
            </a:endParaRPr>
          </a:p>
          <a:p>
            <a:pPr marL="342000" indent="-216000">
              <a:buAutoNum type="arabicPeriod"/>
            </a:pPr>
            <a:r>
              <a:rPr lang="en-CA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cs typeface="Helvetica" panose="020B0604020202020204" pitchFamily="34" charset="0"/>
              </a:rPr>
              <a:t>Where are we? </a:t>
            </a:r>
          </a:p>
          <a:p>
            <a:pPr marL="342000" indent="-216000">
              <a:buAutoNum type="arabicPeriod"/>
            </a:pPr>
            <a:endParaRPr lang="en-CA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  <a:cs typeface="Helvetica" panose="020B0604020202020204" pitchFamily="34" charset="0"/>
            </a:endParaRPr>
          </a:p>
          <a:p>
            <a:pPr marL="342000" indent="-216000">
              <a:buAutoNum type="arabicPeriod"/>
            </a:pPr>
            <a:r>
              <a:rPr lang="en-CA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cs typeface="Helvetica" panose="020B0604020202020204" pitchFamily="34" charset="0"/>
              </a:rPr>
              <a:t>Why should we get involved?</a:t>
            </a:r>
          </a:p>
          <a:p>
            <a:pPr marL="342000" indent="-216000">
              <a:buAutoNum type="arabicPeriod"/>
            </a:pPr>
            <a:endParaRPr lang="en-CA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  <a:cs typeface="Helvetica" panose="020B0604020202020204" pitchFamily="34" charset="0"/>
            </a:endParaRPr>
          </a:p>
          <a:p>
            <a:pPr marL="342000" indent="-216000">
              <a:buAutoNum type="arabicPeriod"/>
            </a:pPr>
            <a:r>
              <a:rPr lang="en-CA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cs typeface="Helvetica" panose="020B0604020202020204" pitchFamily="34" charset="0"/>
              </a:rPr>
              <a:t>What could we do? </a:t>
            </a:r>
          </a:p>
          <a:p>
            <a:pPr marL="342000" indent="-216000">
              <a:buAutoNum type="arabicPeriod"/>
            </a:pPr>
            <a:endParaRPr lang="en-CA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  <a:cs typeface="Helvetica" panose="020B0604020202020204" pitchFamily="34" charset="0"/>
            </a:endParaRPr>
          </a:p>
          <a:p>
            <a:pPr marL="342000" indent="-216000">
              <a:buAutoNum type="arabicPeriod"/>
            </a:pPr>
            <a:r>
              <a:rPr lang="en-CA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cs typeface="Helvetica" panose="020B0604020202020204" pitchFamily="34" charset="0"/>
              </a:rPr>
              <a:t> How can we learn from each other? </a:t>
            </a:r>
          </a:p>
          <a:p>
            <a:pPr marL="342000" indent="-216000">
              <a:buAutoNum type="arabicPeriod"/>
            </a:pPr>
            <a:endParaRPr lang="en-CA" sz="2400" dirty="0">
              <a:latin typeface="Constantia" panose="02030602050306030303" pitchFamily="18" charset="0"/>
              <a:cs typeface="Helvetica" panose="020B0604020202020204" pitchFamily="34" charset="0"/>
            </a:endParaRPr>
          </a:p>
          <a:p>
            <a:pPr marL="342000" indent="-216000"/>
            <a:r>
              <a:rPr lang="en-CA" sz="2400" dirty="0" smtClean="0">
                <a:latin typeface="Constantia" panose="02030602050306030303" pitchFamily="18" charset="0"/>
                <a:cs typeface="Helvetica" panose="020B0604020202020204" pitchFamily="34" charset="0"/>
              </a:rPr>
              <a:t> </a:t>
            </a:r>
            <a:endParaRPr lang="en-CA" sz="2400" dirty="0">
              <a:latin typeface="Constantia" panose="02030602050306030303" pitchFamily="18" charset="0"/>
              <a:cs typeface="Helvetica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231399" y="14865"/>
            <a:ext cx="7912602" cy="100586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</a:rPr>
              <a:t>Finding Our Way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8804" y="6510769"/>
            <a:ext cx="1009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32250" y="1051114"/>
            <a:ext cx="7258713" cy="5242003"/>
            <a:chOff x="1194128" y="768928"/>
            <a:chExt cx="7258713" cy="5242003"/>
          </a:xfrm>
        </p:grpSpPr>
        <p:pic>
          <p:nvPicPr>
            <p:cNvPr id="7" name="Picture 6" descr="http://www.theblog.ca/wp-content/uploads/2006/11/bigmapofcanada.png"/>
            <p:cNvPicPr/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194128" y="768928"/>
              <a:ext cx="7258713" cy="524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"/>
            <p:cNvGrpSpPr/>
            <p:nvPr/>
          </p:nvGrpSpPr>
          <p:grpSpPr>
            <a:xfrm>
              <a:off x="1796304" y="1355690"/>
              <a:ext cx="5990781" cy="4655241"/>
              <a:chOff x="1698022" y="1141394"/>
              <a:chExt cx="6847287" cy="5063665"/>
            </a:xfrm>
          </p:grpSpPr>
          <p:pic>
            <p:nvPicPr>
              <p:cNvPr id="8" name="Picture 7" descr="C:\Users\matthew\Pictures\2015-02-07\002.jpg"/>
              <p:cNvPicPr/>
              <p:nvPr/>
            </p:nvPicPr>
            <p:blipFill rotWithShape="1">
              <a:blip r:embed="rId4" cstate="print">
                <a:clrChange>
                  <a:clrFrom>
                    <a:srgbClr val="DBDCDE"/>
                  </a:clrFrom>
                  <a:clrTo>
                    <a:srgbClr val="DBDCDE">
                      <a:alpha val="0"/>
                    </a:srgbClr>
                  </a:clrTo>
                </a:clrChange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 l="6282" t="3661" r="32785" b="71625"/>
              <a:stretch/>
            </p:blipFill>
            <p:spPr bwMode="auto">
              <a:xfrm rot="21241165">
                <a:off x="3810506" y="3714032"/>
                <a:ext cx="2851382" cy="146758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53640926-AAD7-44D8-BBD7-CCE9431645EC}">
    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p:spPr>
          </p:pic>
          <p:pic>
            <p:nvPicPr>
              <p:cNvPr id="9" name="Picture 8" descr="C:\Users\matthew\Pictures\2015-02-07\005.jpg"/>
              <p:cNvPicPr/>
              <p:nvPr/>
            </p:nvPicPr>
            <p:blipFill rotWithShape="1">
              <a:blip r:embed="rId5" cstate="print">
                <a:clrChange>
                  <a:clrFrom>
                    <a:srgbClr val="DADCDB"/>
                  </a:clrFrom>
                  <a:clrTo>
                    <a:srgbClr val="DADCDB">
                      <a:alpha val="0"/>
                    </a:srgbClr>
                  </a:clrTo>
                </a:clrChange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 l="7542" t="3516" r="36954" b="75824"/>
              <a:stretch/>
            </p:blipFill>
            <p:spPr bwMode="auto">
              <a:xfrm>
                <a:off x="1961412" y="4817754"/>
                <a:ext cx="2872330" cy="138730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53640926-AAD7-44D8-BBD7-CCE9431645EC}">
    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p:spPr>
          </p:pic>
          <p:pic>
            <p:nvPicPr>
              <p:cNvPr id="10" name="Picture 9" descr="C:\Users\matthew\Pictures\2015-02-07\003.jpg"/>
              <p:cNvPicPr/>
              <p:nvPr/>
            </p:nvPicPr>
            <p:blipFill rotWithShape="1">
              <a:blip r:embed="rId6" cstate="print">
                <a:clrChange>
                  <a:clrFrom>
                    <a:srgbClr val="DADCDB"/>
                  </a:clrFrom>
                  <a:clrTo>
                    <a:srgbClr val="DADCDB">
                      <a:alpha val="0"/>
                    </a:srgbClr>
                  </a:clrTo>
                </a:clrChange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 l="6592" t="4806" r="37223" b="75973"/>
              <a:stretch/>
            </p:blipFill>
            <p:spPr bwMode="auto">
              <a:xfrm rot="20553688">
                <a:off x="4969356" y="4418087"/>
                <a:ext cx="2890201" cy="134830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53640926-AAD7-44D8-BBD7-CCE9431645EC}">
    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p:spPr>
          </p:pic>
          <p:pic>
            <p:nvPicPr>
              <p:cNvPr id="14" name="Picture 13" descr="C:\Users\matthew\Pictures\2015-02-07\002.jpg"/>
              <p:cNvPicPr/>
              <p:nvPr/>
            </p:nvPicPr>
            <p:blipFill rotWithShape="1">
              <a:blip r:embed="rId7" cstate="print">
                <a:clrChange>
                  <a:clrFrom>
                    <a:srgbClr val="D7D7D7"/>
                  </a:clrFrom>
                  <a:clrTo>
                    <a:srgbClr val="D7D7D7">
                      <a:alpha val="0"/>
                    </a:srgbClr>
                  </a:clrTo>
                </a:clrChange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 l="2572" t="29023" r="32073" b="48770"/>
              <a:stretch/>
            </p:blipFill>
            <p:spPr bwMode="auto">
              <a:xfrm>
                <a:off x="1698022" y="2914686"/>
                <a:ext cx="2981874" cy="13830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53640926-AAD7-44D8-BBD7-CCE9431645EC}">
    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p:spPr>
          </p:pic>
          <p:pic>
            <p:nvPicPr>
              <p:cNvPr id="15" name="Picture 14" descr="C:\Users\matthew\Pictures\2015-02-07\002.jpg"/>
              <p:cNvPicPr/>
              <p:nvPr/>
            </p:nvPicPr>
            <p:blipFill rotWithShape="1">
              <a:blip r:embed="rId8" cstate="print">
                <a:clrChange>
                  <a:clrFrom>
                    <a:srgbClr val="D7D7D7"/>
                  </a:clrFrom>
                  <a:clrTo>
                    <a:srgbClr val="D7D7D7">
                      <a:alpha val="0"/>
                    </a:srgbClr>
                  </a:clrTo>
                </a:clrChange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 l="2416" t="3738" r="34168" b="74275"/>
              <a:stretch/>
            </p:blipFill>
            <p:spPr bwMode="auto">
              <a:xfrm rot="409723">
                <a:off x="4436585" y="2548027"/>
                <a:ext cx="2920624" cy="129894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53640926-AAD7-44D8-BBD7-CCE9431645EC}">
    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p:spPr>
          </p:pic>
          <p:pic>
            <p:nvPicPr>
              <p:cNvPr id="16" name="Picture 15" descr="C:\Users\matthew\Pictures\2015-02-07\002.jpg"/>
              <p:cNvPicPr/>
              <p:nvPr/>
            </p:nvPicPr>
            <p:blipFill rotWithShape="1">
              <a:blip r:embed="rId9" cstate="print">
                <a:clrChange>
                  <a:clrFrom>
                    <a:srgbClr val="DBDCDE"/>
                  </a:clrFrom>
                  <a:clrTo>
                    <a:srgbClr val="DBDCDE">
                      <a:alpha val="0"/>
                    </a:srgbClr>
                  </a:clrTo>
                </a:clrChange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 l="9434" t="29291" r="38994" b="50801"/>
              <a:stretch/>
            </p:blipFill>
            <p:spPr bwMode="auto">
              <a:xfrm rot="718934">
                <a:off x="1780562" y="3807818"/>
                <a:ext cx="2444451" cy="141431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53640926-AAD7-44D8-BBD7-CCE9431645EC}">
    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p:spPr>
          </p:pic>
          <p:pic>
            <p:nvPicPr>
              <p:cNvPr id="17" name="Picture 16" descr="C:\Users\matthew\Pictures\2015-02-07\002.jpg"/>
              <p:cNvPicPr/>
              <p:nvPr/>
            </p:nvPicPr>
            <p:blipFill rotWithShape="1">
              <a:blip r:embed="rId10" cstate="print">
                <a:clrChange>
                  <a:clrFrom>
                    <a:srgbClr val="D7D7D7"/>
                  </a:clrFrom>
                  <a:clrTo>
                    <a:srgbClr val="D7D7D7">
                      <a:alpha val="0"/>
                    </a:srgbClr>
                  </a:clrTo>
                </a:clrChange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 l="6342" t="55188" r="42322" b="25497"/>
              <a:stretch/>
            </p:blipFill>
            <p:spPr bwMode="auto">
              <a:xfrm rot="20787635">
                <a:off x="3009133" y="2058157"/>
                <a:ext cx="2390303" cy="12488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53640926-AAD7-44D8-BBD7-CCE9431645EC}">
    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p:spPr>
          </p:pic>
          <p:pic>
            <p:nvPicPr>
              <p:cNvPr id="18" name="Picture 17" descr="C:\Users\matthew\Pictures\2015-02-07\003.jpg"/>
              <p:cNvPicPr/>
              <p:nvPr/>
            </p:nvPicPr>
            <p:blipFill rotWithShape="1">
              <a:blip r:embed="rId11" cstate="print">
                <a:clrChange>
                  <a:clrFrom>
                    <a:srgbClr val="DADCDB"/>
                  </a:clrFrom>
                  <a:clrTo>
                    <a:srgbClr val="DADCDB">
                      <a:alpha val="0"/>
                    </a:srgbClr>
                  </a:clrTo>
                </a:clrChange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 l="6591" t="24235" r="31578" b="50343"/>
              <a:stretch/>
            </p:blipFill>
            <p:spPr bwMode="auto">
              <a:xfrm rot="795124">
                <a:off x="5688873" y="3221230"/>
                <a:ext cx="2856436" cy="156626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53640926-AAD7-44D8-BBD7-CCE9431645EC}">
    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p:spPr>
          </p:pic>
          <p:pic>
            <p:nvPicPr>
              <p:cNvPr id="19" name="Picture 18" descr="C:\Users\matthew\Pictures\2015-02-07\002.jpg"/>
              <p:cNvPicPr/>
              <p:nvPr/>
            </p:nvPicPr>
            <p:blipFill rotWithShape="1">
              <a:blip r:embed="rId12" cstate="print">
                <a:clrChange>
                  <a:clrFrom>
                    <a:srgbClr val="DBDCDE"/>
                  </a:clrFrom>
                  <a:clrTo>
                    <a:srgbClr val="DBDCDE">
                      <a:alpha val="0"/>
                    </a:srgbClr>
                  </a:clrTo>
                </a:clrChange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 l="6789" t="52174" r="21327" b="27917"/>
              <a:stretch/>
            </p:blipFill>
            <p:spPr bwMode="auto">
              <a:xfrm>
                <a:off x="3285119" y="1141394"/>
                <a:ext cx="3445465" cy="130862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53640926-AAD7-44D8-BBD7-CCE9431645EC}">
    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p:spPr>
          </p:pic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787" y="6463259"/>
            <a:ext cx="1009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Content Placeholder 7" descr="signpost.gif"/>
          <p:cNvPicPr>
            <a:picLocks noGrp="1"/>
          </p:cNvPicPr>
          <p:nvPr>
            <p:ph idx="1"/>
          </p:nvPr>
        </p:nvPicPr>
        <p:blipFill rotWithShape="1">
          <a:blip r:embed="rId14" cstate="print"/>
          <a:srcRect l="16519" t="14306" r="11110" b="40538"/>
          <a:stretch/>
        </p:blipFill>
        <p:spPr>
          <a:xfrm>
            <a:off x="235151" y="120681"/>
            <a:ext cx="789709" cy="89954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" name="Title 3"/>
          <p:cNvSpPr txBox="1">
            <a:spLocks/>
          </p:cNvSpPr>
          <p:nvPr/>
        </p:nvSpPr>
        <p:spPr>
          <a:xfrm>
            <a:off x="1024860" y="119634"/>
            <a:ext cx="7912602" cy="1005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</a:rPr>
              <a:t>Section One:</a:t>
            </a:r>
            <a:b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</a:rPr>
            </a:b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</a:rPr>
              <a:t>Where Are We? 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3939" y="1072686"/>
            <a:ext cx="8120062" cy="5892398"/>
          </a:xfrm>
        </p:spPr>
        <p:txBody>
          <a:bodyPr>
            <a:normAutofit/>
          </a:bodyPr>
          <a:lstStyle/>
          <a:p>
            <a:pPr marL="342000" indent="-2160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Churches are at different places and stages, doing different things </a:t>
            </a:r>
          </a:p>
          <a:p>
            <a:pPr marL="342000" indent="-216000"/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342000" indent="-216000"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As people move closer to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God,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they move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closer to each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other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342000" indent="-216000"/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342000" indent="-216000"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How we relate to and approach one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another becomes an expression of how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we relate to and approach God</a:t>
            </a:r>
          </a:p>
          <a:p>
            <a:pPr marL="126000" indent="0">
              <a:buNone/>
            </a:pPr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342000" indent="-2160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So, to answer “Where are we?” we might say “We are on our way toward God, and we are on our way to becoming closer with other people” </a:t>
            </a:r>
          </a:p>
          <a:p>
            <a:pPr marL="342000" indent="-216000"/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342000" indent="-216000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Take time to reflect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: Where are you? What is your church currently doing with immigrants and refugees? </a:t>
            </a:r>
            <a:endParaRPr lang="en-US" sz="2400" dirty="0" smtClean="0">
              <a:latin typeface="Constantia" panose="020306020503060303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606"/>
            <a:ext cx="1098804" cy="6880606"/>
          </a:xfrm>
          <a:prstGeom prst="rect">
            <a:avLst/>
          </a:prstGeom>
        </p:spPr>
      </p:pic>
      <p:pic>
        <p:nvPicPr>
          <p:cNvPr id="9" name="Picture 8" descr="C:\Users\matthew\Pictures\2015-02-12\003.jpg"/>
          <p:cNvPicPr/>
          <p:nvPr/>
        </p:nvPicPr>
        <p:blipFill rotWithShape="1">
          <a:blip r:embed="rId4" cstate="print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9764" t="3915" r="20698" b="62811"/>
          <a:stretch/>
        </p:blipFill>
        <p:spPr bwMode="auto">
          <a:xfrm>
            <a:off x="5503127" y="1361208"/>
            <a:ext cx="3734393" cy="27576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231399" y="14865"/>
            <a:ext cx="7912602" cy="100586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</a:rPr>
              <a:t>Where Are We? 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8804" y="6510769"/>
            <a:ext cx="1009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8804" y="1600200"/>
            <a:ext cx="7895937" cy="4525963"/>
          </a:xfrm>
        </p:spPr>
        <p:txBody>
          <a:bodyPr>
            <a:normAutofit/>
          </a:bodyPr>
          <a:lstStyle/>
          <a:p>
            <a:pPr marL="342000" indent="-2160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Convene members of your church and create discussion using maps</a:t>
            </a:r>
          </a:p>
          <a:p>
            <a:pPr marL="742050" lvl="2" indent="-2160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Display a map of your community and talk about cultural or religious diversity in the area</a:t>
            </a:r>
          </a:p>
          <a:p>
            <a:pPr marL="742050" lvl="2" indent="-2160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Display a map of the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hlinkClick r:id="rId3"/>
              </a:rPr>
              <a:t>Refugee Highway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, and talk about the underlying causes of displacement</a:t>
            </a:r>
          </a:p>
          <a:p>
            <a:pPr marL="342000" lvl="1" indent="-216000"/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342000" indent="-2160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This exercise can…</a:t>
            </a:r>
          </a:p>
          <a:p>
            <a:pPr marL="742050" lvl="2" indent="-2160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Provide a sense of renewed purpose</a:t>
            </a:r>
          </a:p>
          <a:p>
            <a:pPr marL="742050" lvl="2" indent="-2160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I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nform your ministry of new insights </a:t>
            </a:r>
          </a:p>
          <a:p>
            <a:pPr marL="526050" lvl="2" indent="0">
              <a:buNone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or recent statistics</a:t>
            </a:r>
          </a:p>
          <a:p>
            <a:pPr marL="742050" lvl="2" indent="-2160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Help chart a course into the future</a:t>
            </a:r>
          </a:p>
          <a:p>
            <a:pPr marL="342000" indent="-216000"/>
            <a:endParaRPr lang="en-US" sz="2000" dirty="0" smtClean="0"/>
          </a:p>
        </p:txBody>
      </p:sp>
      <p:pic>
        <p:nvPicPr>
          <p:cNvPr id="10" name="Picture 9" descr="C:\Users\matthew\Pictures\2015-02-12\007.jpg"/>
          <p:cNvPicPr/>
          <p:nvPr/>
        </p:nvPicPr>
        <p:blipFill rotWithShape="1">
          <a:blip r:embed="rId4" cstate="print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189" t="5240" r="15890" b="44396"/>
          <a:stretch/>
        </p:blipFill>
        <p:spPr bwMode="auto">
          <a:xfrm>
            <a:off x="5863166" y="3385847"/>
            <a:ext cx="3031597" cy="3241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2606"/>
            <a:ext cx="1098804" cy="68806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320802" y="98423"/>
            <a:ext cx="6823199" cy="1303273"/>
            <a:chOff x="1233138" y="2967335"/>
            <a:chExt cx="6677725" cy="1303273"/>
          </a:xfrm>
        </p:grpSpPr>
        <p:sp>
          <p:nvSpPr>
            <p:cNvPr id="12" name="Rectangle 11"/>
            <p:cNvSpPr/>
            <p:nvPr/>
          </p:nvSpPr>
          <p:spPr>
            <a:xfrm>
              <a:off x="1233138" y="2967335"/>
              <a:ext cx="66777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CA" sz="54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lumMod val="8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WAYFINDING ACTION:</a:t>
              </a:r>
              <a:endParaRPr lang="en-CA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08362" y="3624277"/>
              <a:ext cx="57565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3600" dirty="0" smtClean="0">
                  <a:solidFill>
                    <a:schemeClr val="tx2"/>
                  </a:solidFill>
                  <a:latin typeface="Constantia" panose="02030602050306030303" pitchFamily="18" charset="0"/>
                </a:rPr>
                <a:t>Re-Orient Yourselves</a:t>
              </a:r>
              <a:endParaRPr lang="en-CA" sz="3600" dirty="0">
                <a:solidFill>
                  <a:schemeClr val="tx2"/>
                </a:solidFill>
                <a:latin typeface="Constantia" panose="02030602050306030303" pitchFamily="18" charset="0"/>
              </a:endParaRPr>
            </a:p>
          </p:txBody>
        </p:sp>
      </p:grp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8804" y="6510769"/>
            <a:ext cx="1009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www.theblog.ca/wp-content/uploads/2006/11/bigmapofcanada.png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74427" y="1495681"/>
            <a:ext cx="7046118" cy="492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557253" y="1579418"/>
            <a:ext cx="7741977" cy="5457014"/>
            <a:chOff x="507069" y="1216630"/>
            <a:chExt cx="9147790" cy="5902930"/>
          </a:xfrm>
        </p:grpSpPr>
        <p:pic>
          <p:nvPicPr>
            <p:cNvPr id="9" name="Picture 8" descr="why5 copy.gif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582519">
              <a:off x="4177344" y="4054329"/>
              <a:ext cx="5477515" cy="2320234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13" descr="why4 copy.gif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138756" y="1216630"/>
              <a:ext cx="4860175" cy="2180904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 descr="why6 copy.gif"/>
            <p:cNvPicPr/>
            <p:nvPr/>
          </p:nvPicPr>
          <p:blipFill>
            <a:blip r:embed="rId6"/>
            <a:stretch>
              <a:fillRect/>
            </a:stretch>
          </p:blipFill>
          <p:spPr>
            <a:xfrm rot="21415988">
              <a:off x="507069" y="3344047"/>
              <a:ext cx="4663446" cy="2202218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14" descr="why1 copy.gif"/>
            <p:cNvPicPr/>
            <p:nvPr/>
          </p:nvPicPr>
          <p:blipFill>
            <a:blip r:embed="rId7"/>
            <a:stretch>
              <a:fillRect/>
            </a:stretch>
          </p:blipFill>
          <p:spPr>
            <a:xfrm rot="20823146">
              <a:off x="1628202" y="2194073"/>
              <a:ext cx="1983446" cy="1597705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15" descr="why3 copy.gif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4364887" y="2829096"/>
              <a:ext cx="1908168" cy="1711851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Picture 16" descr="why2 copy.gif"/>
            <p:cNvPicPr/>
            <p:nvPr/>
          </p:nvPicPr>
          <p:blipFill>
            <a:blip r:embed="rId9"/>
            <a:stretch>
              <a:fillRect/>
            </a:stretch>
          </p:blipFill>
          <p:spPr>
            <a:xfrm rot="1643274">
              <a:off x="3434049" y="4791616"/>
              <a:ext cx="1890526" cy="2049022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Picture 17" descr="why2 copy.gif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5318971" y="5214446"/>
              <a:ext cx="1799355" cy="1905114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 descr="why1 copy.gif"/>
            <p:cNvPicPr/>
            <p:nvPr/>
          </p:nvPicPr>
          <p:blipFill>
            <a:blip r:embed="rId7"/>
            <a:stretch>
              <a:fillRect/>
            </a:stretch>
          </p:blipFill>
          <p:spPr>
            <a:xfrm rot="20823146">
              <a:off x="7270536" y="3087336"/>
              <a:ext cx="2000506" cy="1585656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 descr="why2 copy.gif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5897024" y="2863214"/>
              <a:ext cx="1831142" cy="1680781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428" y="6456151"/>
            <a:ext cx="1009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Content Placeholder 7" descr="signpost.gif"/>
          <p:cNvPicPr>
            <a:picLocks noGrp="1"/>
          </p:cNvPicPr>
          <p:nvPr>
            <p:ph idx="1"/>
          </p:nvPr>
        </p:nvPicPr>
        <p:blipFill rotWithShape="1">
          <a:blip r:embed="rId11" cstate="print"/>
          <a:srcRect l="16519" t="14306" r="11110" b="40538"/>
          <a:stretch/>
        </p:blipFill>
        <p:spPr>
          <a:xfrm>
            <a:off x="235151" y="120681"/>
            <a:ext cx="789709" cy="89954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" name="Title 3"/>
          <p:cNvSpPr txBox="1">
            <a:spLocks/>
          </p:cNvSpPr>
          <p:nvPr/>
        </p:nvSpPr>
        <p:spPr>
          <a:xfrm>
            <a:off x="1024860" y="119634"/>
            <a:ext cx="7912602" cy="1005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</a:rPr>
              <a:t>Section Two:</a:t>
            </a:r>
            <a:b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</a:rPr>
            </a:b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</a:rPr>
              <a:t>Why Should We Get Involved? 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75326" y="1380098"/>
            <a:ext cx="7968673" cy="5133414"/>
          </a:xfrm>
        </p:spPr>
        <p:txBody>
          <a:bodyPr>
            <a:normAutofit/>
          </a:bodyPr>
          <a:lstStyle/>
          <a:p>
            <a:pPr marL="342000" indent="-2160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The immigrant population is growing and diversifying</a:t>
            </a:r>
          </a:p>
          <a:p>
            <a:pPr marL="342000" indent="-216000"/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342000" indent="-2160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Today, 20% of people in Canada are foreign-born</a:t>
            </a:r>
          </a:p>
          <a:p>
            <a:pPr marL="342000" indent="-216000"/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342000" indent="-2160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By 2031, the number of foreign-born will increase to 30%</a:t>
            </a:r>
          </a:p>
          <a:p>
            <a:pPr marL="342000" indent="-216000"/>
            <a:endParaRPr lang="en-US" sz="1100" dirty="0" smtClean="0">
              <a:latin typeface="Constantia" panose="02030602050306030303" pitchFamily="18" charset="0"/>
            </a:endParaRPr>
          </a:p>
          <a:p>
            <a:pPr marL="342000" indent="-216000"/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Vision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 is the motivation that provides direction for us as churches to get involved in supporting immigrant settlement and integration</a:t>
            </a:r>
          </a:p>
          <a:p>
            <a:pPr marL="342000" indent="-216000"/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342000" indent="-2160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Two MAJOR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otivating factors: </a:t>
            </a:r>
          </a:p>
          <a:p>
            <a:pPr marL="742050" lvl="2" indent="-216000">
              <a:buFont typeface="+mj-lt"/>
              <a:buAutoNum type="arabicPeriod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A biblical/theological mandate to “Welcome the Stranger” </a:t>
            </a:r>
          </a:p>
          <a:p>
            <a:pPr marL="742050" lvl="2" indent="-216000">
              <a:buFont typeface="+mj-lt"/>
              <a:buAutoNum type="arabicPeriod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A desire to connect to people’s common humanity</a:t>
            </a:r>
          </a:p>
          <a:p>
            <a:pPr marL="342000" indent="-216000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606"/>
            <a:ext cx="1098804" cy="68806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231399" y="14865"/>
            <a:ext cx="7912602" cy="100586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</a:rPr>
              <a:t>Why Should We Get Involved? 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804" y="6510769"/>
            <a:ext cx="1009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8804" y="1600199"/>
            <a:ext cx="7823200" cy="516428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Oftentimes, formal statements encourage churches to move forward in their work with newcomers</a:t>
            </a:r>
          </a:p>
          <a:p>
            <a:pPr>
              <a:buNone/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Here are some ideas to help you write:</a:t>
            </a:r>
          </a:p>
          <a:p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Create a diverse team to lead in this process, but work to involve everyone, including newcomers</a:t>
            </a:r>
          </a:p>
          <a:p>
            <a:pPr marL="857250" lvl="1" indent="-457200">
              <a:buFont typeface="+mj-lt"/>
              <a:buAutoNum type="arabicPeriod"/>
            </a:pP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Use prayer to discern how &amp; where God is leading your church</a:t>
            </a: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Look at the needs of the newcomers you will serve. Use these needs in the vision statement</a:t>
            </a:r>
          </a:p>
          <a:p>
            <a:pPr marL="857250" lvl="1" indent="-457200">
              <a:buFont typeface="+mj-lt"/>
              <a:buAutoNum type="arabicPeriod"/>
            </a:pP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Use scripture as the Biblical mandate</a:t>
            </a:r>
          </a:p>
          <a:p>
            <a:pPr marL="857250" lvl="1" indent="-457200">
              <a:buFont typeface="+mj-lt"/>
              <a:buAutoNum type="arabicPeriod"/>
            </a:pP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Don’t re-create the wheel. Rather, expand on your current vision or mission statement</a:t>
            </a:r>
            <a:endParaRPr lang="en-US" dirty="0" smtClean="0">
              <a:latin typeface="Constantia" panose="020306020503060303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606"/>
            <a:ext cx="1098804" cy="68806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3FA-5F12-E24E-A5E5-B7DBF105B79C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320802" y="98423"/>
            <a:ext cx="6823199" cy="1303273"/>
            <a:chOff x="1233138" y="2967335"/>
            <a:chExt cx="6677725" cy="1303273"/>
          </a:xfrm>
        </p:grpSpPr>
        <p:sp>
          <p:nvSpPr>
            <p:cNvPr id="10" name="Rectangle 9"/>
            <p:cNvSpPr/>
            <p:nvPr/>
          </p:nvSpPr>
          <p:spPr>
            <a:xfrm>
              <a:off x="1233138" y="2967335"/>
              <a:ext cx="66777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CA" sz="54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lumMod val="8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WAYFINDING ACTION:</a:t>
              </a:r>
              <a:endParaRPr lang="en-CA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8362" y="3624277"/>
              <a:ext cx="57565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3600" dirty="0" smtClean="0">
                  <a:solidFill>
                    <a:schemeClr val="tx2"/>
                  </a:solidFill>
                  <a:latin typeface="Constantia" panose="02030602050306030303" pitchFamily="18" charset="0"/>
                </a:rPr>
                <a:t>Write a Formal Statement</a:t>
              </a:r>
              <a:endParaRPr lang="en-CA" sz="3600" dirty="0">
                <a:solidFill>
                  <a:schemeClr val="tx2"/>
                </a:solidFill>
                <a:latin typeface="Constantia" panose="02030602050306030303" pitchFamily="18" charset="0"/>
              </a:endParaRPr>
            </a:p>
          </p:txBody>
        </p:sp>
      </p:grp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804" y="6510769"/>
            <a:ext cx="1009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3820</TotalTime>
  <Words>1617</Words>
  <Application>Microsoft Macintosh PowerPoint</Application>
  <PresentationFormat>On-screen Show (4:3)</PresentationFormat>
  <Paragraphs>258</Paragraphs>
  <Slides>24</Slides>
  <Notes>24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Welcome!</vt:lpstr>
      <vt:lpstr>Finding Our Way</vt:lpstr>
      <vt:lpstr>Slide 4</vt:lpstr>
      <vt:lpstr>Where Are We? </vt:lpstr>
      <vt:lpstr>Slide 6</vt:lpstr>
      <vt:lpstr>Slide 7</vt:lpstr>
      <vt:lpstr>Why Should We Get Involved? </vt:lpstr>
      <vt:lpstr>Slide 9</vt:lpstr>
      <vt:lpstr>Slide 10</vt:lpstr>
      <vt:lpstr>Slide 11</vt:lpstr>
      <vt:lpstr>Section Three: What Could We Do? </vt:lpstr>
      <vt:lpstr>What Could We Do? </vt:lpstr>
      <vt:lpstr>Slide 14</vt:lpstr>
      <vt:lpstr>Slide 15</vt:lpstr>
      <vt:lpstr>Slide 16</vt:lpstr>
      <vt:lpstr>Slide 17</vt:lpstr>
      <vt:lpstr>How Can We Learn From Each Other?</vt:lpstr>
      <vt:lpstr>Slide 19</vt:lpstr>
      <vt:lpstr>Slide 20</vt:lpstr>
      <vt:lpstr>Slide 21</vt:lpstr>
      <vt:lpstr>Slide 22</vt:lpstr>
      <vt:lpstr>Where Do We Go From Here?</vt:lpstr>
      <vt:lpstr>About the Project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Nelson Chang</dc:creator>
  <cp:lastModifiedBy>Nelson Chang</cp:lastModifiedBy>
  <cp:revision>116</cp:revision>
  <cp:lastPrinted>2015-04-13T18:50:02Z</cp:lastPrinted>
  <dcterms:created xsi:type="dcterms:W3CDTF">2015-05-18T14:12:25Z</dcterms:created>
  <dcterms:modified xsi:type="dcterms:W3CDTF">2015-05-18T14:16:55Z</dcterms:modified>
</cp:coreProperties>
</file>